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0" r:id="rId1"/>
  </p:sldMasterIdLst>
  <p:notesMasterIdLst>
    <p:notesMasterId r:id="rId39"/>
  </p:notesMasterIdLst>
  <p:handoutMasterIdLst>
    <p:handoutMasterId r:id="rId40"/>
  </p:handoutMasterIdLst>
  <p:sldIdLst>
    <p:sldId id="307" r:id="rId2"/>
    <p:sldId id="368" r:id="rId3"/>
    <p:sldId id="352" r:id="rId4"/>
    <p:sldId id="358" r:id="rId5"/>
    <p:sldId id="359" r:id="rId6"/>
    <p:sldId id="310" r:id="rId7"/>
    <p:sldId id="353" r:id="rId8"/>
    <p:sldId id="316" r:id="rId9"/>
    <p:sldId id="315" r:id="rId10"/>
    <p:sldId id="317" r:id="rId11"/>
    <p:sldId id="319" r:id="rId12"/>
    <p:sldId id="318" r:id="rId13"/>
    <p:sldId id="360" r:id="rId14"/>
    <p:sldId id="324" r:id="rId15"/>
    <p:sldId id="326" r:id="rId16"/>
    <p:sldId id="354" r:id="rId17"/>
    <p:sldId id="327" r:id="rId18"/>
    <p:sldId id="325" r:id="rId19"/>
    <p:sldId id="367" r:id="rId20"/>
    <p:sldId id="362" r:id="rId21"/>
    <p:sldId id="330" r:id="rId22"/>
    <p:sldId id="331" r:id="rId23"/>
    <p:sldId id="363" r:id="rId24"/>
    <p:sldId id="332" r:id="rId25"/>
    <p:sldId id="333" r:id="rId26"/>
    <p:sldId id="364" r:id="rId27"/>
    <p:sldId id="336" r:id="rId28"/>
    <p:sldId id="348" r:id="rId29"/>
    <p:sldId id="365" r:id="rId30"/>
    <p:sldId id="334" r:id="rId31"/>
    <p:sldId id="337" r:id="rId32"/>
    <p:sldId id="338" r:id="rId33"/>
    <p:sldId id="335" r:id="rId34"/>
    <p:sldId id="350" r:id="rId35"/>
    <p:sldId id="339" r:id="rId36"/>
    <p:sldId id="351" r:id="rId37"/>
    <p:sldId id="313" r:id="rId38"/>
  </p:sldIdLst>
  <p:sldSz cx="9783763" cy="6400800"/>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61061" indent="57633"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23923" indent="113465"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86784" indent="169296"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47845" indent="226928"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593467" algn="l" defTabSz="1037387"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3112160" algn="l" defTabSz="1037387"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630854" algn="l" defTabSz="1037387"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4149547" algn="l" defTabSz="1037387"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016" userDrawn="1">
          <p15:clr>
            <a:srgbClr val="A4A3A4"/>
          </p15:clr>
        </p15:guide>
        <p15:guide id="2" pos="3082"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rren Zimmerman" initials="WZ" lastIdx="2" clrIdx="0"/>
  <p:cmAuthor id="2" name="Lisa Sauerwein" initials="LS" lastIdx="14" clrIdx="1"/>
  <p:cmAuthor id="3" name="Kelly" initials="K" lastIdx="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3D3D"/>
    <a:srgbClr val="4A72A8"/>
    <a:srgbClr val="E65F25"/>
    <a:srgbClr val="FF0066"/>
    <a:srgbClr val="83847B"/>
    <a:srgbClr val="FF9999"/>
    <a:srgbClr val="66CCFF"/>
    <a:srgbClr val="EDB700"/>
    <a:srgbClr val="35312D"/>
    <a:srgbClr val="BAB3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44" autoAdjust="0"/>
    <p:restoredTop sz="76236" autoAdjust="0"/>
  </p:normalViewPr>
  <p:slideViewPr>
    <p:cSldViewPr>
      <p:cViewPr varScale="1">
        <p:scale>
          <a:sx n="71" d="100"/>
          <a:sy n="71" d="100"/>
        </p:scale>
        <p:origin x="2392" y="176"/>
      </p:cViewPr>
      <p:guideLst>
        <p:guide orient="horz" pos="2016"/>
        <p:guide pos="3082"/>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192" d="100"/>
          <a:sy n="192" d="100"/>
        </p:scale>
        <p:origin x="-1272" y="331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eaLnBrk="1" hangingPunct="1">
              <a:defRPr sz="1300">
                <a:latin typeface="Arial" charset="0"/>
                <a:ea typeface="+mn-ea"/>
                <a:cs typeface="Arial" charset="0"/>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eaLnBrk="1" hangingPunct="1">
              <a:defRPr sz="1300">
                <a:cs typeface="Arial" panose="020B0604020202020204" pitchFamily="34" charset="0"/>
              </a:defRPr>
            </a:lvl1pPr>
          </a:lstStyle>
          <a:p>
            <a:pPr>
              <a:defRPr/>
            </a:pPr>
            <a:fld id="{D3416D45-25BC-4CCD-A09B-F88D59AF600E}" type="datetimeFigureOut">
              <a:rPr lang="en-US" altLang="en-US"/>
              <a:pPr>
                <a:defRPr/>
              </a:pPr>
              <a:t>8/21/19</a:t>
            </a:fld>
            <a:endParaRPr lang="en-US" alt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6661" tIns="48331" rIns="96661" bIns="48331" rtlCol="0" anchor="b"/>
          <a:lstStyle>
            <a:lvl1pPr algn="l" eaLnBrk="1" hangingPunct="1">
              <a:defRPr sz="1300">
                <a:latin typeface="Arial" charset="0"/>
                <a:ea typeface="+mn-ea"/>
                <a:cs typeface="Arial" charset="0"/>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cs typeface="Arial" panose="020B0604020202020204" pitchFamily="34" charset="0"/>
              </a:defRPr>
            </a:lvl1pPr>
          </a:lstStyle>
          <a:p>
            <a:pPr>
              <a:defRPr/>
            </a:pPr>
            <a:fld id="{490E5488-4080-4999-927A-77D43779C987}" type="slidenum">
              <a:rPr lang="en-US" altLang="en-US"/>
              <a:pPr>
                <a:defRPr/>
              </a:pPr>
              <a:t>‹#›</a:t>
            </a:fld>
            <a:endParaRPr lang="en-US" altLang="en-US"/>
          </a:p>
        </p:txBody>
      </p:sp>
    </p:spTree>
    <p:extLst>
      <p:ext uri="{BB962C8B-B14F-4D97-AF65-F5344CB8AC3E}">
        <p14:creationId xmlns:p14="http://schemas.microsoft.com/office/powerpoint/2010/main" val="19508741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hangingPunct="1">
              <a:defRPr sz="1200">
                <a:latin typeface="Arial" charset="0"/>
                <a:ea typeface="+mn-ea"/>
                <a:cs typeface="Arial" charset="0"/>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cs typeface="Arial" panose="020B0604020202020204" pitchFamily="34" charset="0"/>
              </a:defRPr>
            </a:lvl1pPr>
          </a:lstStyle>
          <a:p>
            <a:pPr>
              <a:defRPr/>
            </a:pPr>
            <a:fld id="{4C075468-624C-43D7-8C90-1779A96AEA53}" type="datetimeFigureOut">
              <a:rPr lang="en-US" altLang="en-US"/>
              <a:pPr>
                <a:defRPr/>
              </a:pPr>
              <a:t>8/21/19</a:t>
            </a:fld>
            <a:endParaRPr lang="en-US" altLang="en-US"/>
          </a:p>
        </p:txBody>
      </p:sp>
      <p:sp>
        <p:nvSpPr>
          <p:cNvPr id="4" name="Slide Image Placeholder 3"/>
          <p:cNvSpPr>
            <a:spLocks noGrp="1" noRot="1" noChangeAspect="1"/>
          </p:cNvSpPr>
          <p:nvPr>
            <p:ph type="sldImg" idx="2"/>
          </p:nvPr>
        </p:nvSpPr>
        <p:spPr>
          <a:xfrm>
            <a:off x="906463" y="720725"/>
            <a:ext cx="5502275" cy="36004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eaLnBrk="1" hangingPunct="1">
              <a:defRPr sz="1200">
                <a:latin typeface="Arial" charset="0"/>
                <a:ea typeface="+mn-ea"/>
                <a:cs typeface="Arial" charset="0"/>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Arial" panose="020B0604020202020204" pitchFamily="34" charset="0"/>
              </a:defRPr>
            </a:lvl1pPr>
          </a:lstStyle>
          <a:p>
            <a:pPr>
              <a:defRPr/>
            </a:pPr>
            <a:fld id="{2277B809-EA0D-4626-8427-59AC295DFF7C}" type="slidenum">
              <a:rPr lang="en-US" altLang="en-US"/>
              <a:pPr>
                <a:defRPr/>
              </a:pPr>
              <a:t>‹#›</a:t>
            </a:fld>
            <a:endParaRPr lang="en-US" altLang="en-US"/>
          </a:p>
        </p:txBody>
      </p:sp>
    </p:spTree>
    <p:extLst>
      <p:ext uri="{BB962C8B-B14F-4D97-AF65-F5344CB8AC3E}">
        <p14:creationId xmlns:p14="http://schemas.microsoft.com/office/powerpoint/2010/main" val="38312939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48" kern="1200">
        <a:solidFill>
          <a:schemeClr val="tx1"/>
        </a:solidFill>
        <a:latin typeface="+mn-lt"/>
        <a:ea typeface="MS PGothic" panose="020B0600070205080204" pitchFamily="34" charset="-128"/>
        <a:cs typeface="ＭＳ Ｐゴシック" charset="0"/>
      </a:defRPr>
    </a:lvl1pPr>
    <a:lvl2pPr marL="461061" algn="l" rtl="0" eaLnBrk="0" fontAlgn="base" hangingPunct="0">
      <a:spcBef>
        <a:spcPct val="30000"/>
      </a:spcBef>
      <a:spcAft>
        <a:spcPct val="0"/>
      </a:spcAft>
      <a:defRPr sz="1248" kern="1200">
        <a:solidFill>
          <a:schemeClr val="tx1"/>
        </a:solidFill>
        <a:latin typeface="+mn-lt"/>
        <a:ea typeface="MS PGothic" panose="020B0600070205080204" pitchFamily="34" charset="-128"/>
        <a:cs typeface="+mn-cs"/>
      </a:defRPr>
    </a:lvl2pPr>
    <a:lvl3pPr marL="923923" algn="l" rtl="0" eaLnBrk="0" fontAlgn="base" hangingPunct="0">
      <a:spcBef>
        <a:spcPct val="30000"/>
      </a:spcBef>
      <a:spcAft>
        <a:spcPct val="0"/>
      </a:spcAft>
      <a:defRPr sz="1248" kern="1200">
        <a:solidFill>
          <a:schemeClr val="tx1"/>
        </a:solidFill>
        <a:latin typeface="+mn-lt"/>
        <a:ea typeface="MS PGothic" panose="020B0600070205080204" pitchFamily="34" charset="-128"/>
        <a:cs typeface="+mn-cs"/>
      </a:defRPr>
    </a:lvl3pPr>
    <a:lvl4pPr marL="1386784" algn="l" rtl="0" eaLnBrk="0" fontAlgn="base" hangingPunct="0">
      <a:spcBef>
        <a:spcPct val="30000"/>
      </a:spcBef>
      <a:spcAft>
        <a:spcPct val="0"/>
      </a:spcAft>
      <a:defRPr sz="1248" kern="1200">
        <a:solidFill>
          <a:schemeClr val="tx1"/>
        </a:solidFill>
        <a:latin typeface="+mn-lt"/>
        <a:ea typeface="MS PGothic" panose="020B0600070205080204" pitchFamily="34" charset="-128"/>
        <a:cs typeface="+mn-cs"/>
      </a:defRPr>
    </a:lvl4pPr>
    <a:lvl5pPr marL="1847845" algn="l" rtl="0" eaLnBrk="0" fontAlgn="base" hangingPunct="0">
      <a:spcBef>
        <a:spcPct val="30000"/>
      </a:spcBef>
      <a:spcAft>
        <a:spcPct val="0"/>
      </a:spcAft>
      <a:defRPr sz="1248" kern="1200">
        <a:solidFill>
          <a:schemeClr val="tx1"/>
        </a:solidFill>
        <a:latin typeface="+mn-lt"/>
        <a:ea typeface="MS PGothic" panose="020B0600070205080204" pitchFamily="34" charset="-128"/>
        <a:cs typeface="+mn-cs"/>
      </a:defRPr>
    </a:lvl5pPr>
    <a:lvl6pPr marL="2311816" algn="l" defTabSz="924726" rtl="0" eaLnBrk="1" latinLnBrk="0" hangingPunct="1">
      <a:defRPr sz="1248" kern="1200">
        <a:solidFill>
          <a:schemeClr val="tx1"/>
        </a:solidFill>
        <a:latin typeface="+mn-lt"/>
        <a:ea typeface="+mn-ea"/>
        <a:cs typeface="+mn-cs"/>
      </a:defRPr>
    </a:lvl6pPr>
    <a:lvl7pPr marL="2774179" algn="l" defTabSz="924726" rtl="0" eaLnBrk="1" latinLnBrk="0" hangingPunct="1">
      <a:defRPr sz="1248" kern="1200">
        <a:solidFill>
          <a:schemeClr val="tx1"/>
        </a:solidFill>
        <a:latin typeface="+mn-lt"/>
        <a:ea typeface="+mn-ea"/>
        <a:cs typeface="+mn-cs"/>
      </a:defRPr>
    </a:lvl7pPr>
    <a:lvl8pPr marL="3236544" algn="l" defTabSz="924726" rtl="0" eaLnBrk="1" latinLnBrk="0" hangingPunct="1">
      <a:defRPr sz="1248" kern="1200">
        <a:solidFill>
          <a:schemeClr val="tx1"/>
        </a:solidFill>
        <a:latin typeface="+mn-lt"/>
        <a:ea typeface="+mn-ea"/>
        <a:cs typeface="+mn-cs"/>
      </a:defRPr>
    </a:lvl8pPr>
    <a:lvl9pPr marL="3698907" algn="l" defTabSz="924726" rtl="0" eaLnBrk="1" latinLnBrk="0" hangingPunct="1">
      <a:defRPr sz="124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88379EF-2036-456C-9187-F9267148FC08}"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Once the potential emergencies are determined and the employee responsibilities are assigned, outline the procedures that the organization will go through during an emergency in detail. </a:t>
            </a:r>
          </a:p>
          <a:p>
            <a:r>
              <a:rPr lang="en-US" altLang="en-US" dirty="0"/>
              <a:t> </a:t>
            </a:r>
          </a:p>
          <a:p>
            <a:r>
              <a:rPr lang="en-US" altLang="en-US" dirty="0"/>
              <a:t>These procedures will be specific to the hazard response and the affected employees.</a:t>
            </a:r>
          </a:p>
          <a:p>
            <a:r>
              <a:rPr lang="en-US" altLang="en-US" dirty="0"/>
              <a:t> </a:t>
            </a:r>
          </a:p>
          <a:p>
            <a:r>
              <a:rPr lang="en-US" altLang="en-US" dirty="0"/>
              <a:t>Procedures will include the following:</a:t>
            </a:r>
          </a:p>
          <a:p>
            <a:pPr marL="285750" indent="-285750">
              <a:buFont typeface="Arial" panose="020B0604020202020204" pitchFamily="34" charset="0"/>
              <a:buChar char="•"/>
            </a:pPr>
            <a:r>
              <a:rPr lang="en-US" altLang="en-US" dirty="0"/>
              <a:t>what do to in the event of a fire or other emergency, including evacuation procedures and </a:t>
            </a:r>
            <a:r>
              <a:rPr lang="en-US" altLang="en-US"/>
              <a:t>exit routes</a:t>
            </a:r>
            <a:endParaRPr lang="en-US" altLang="en-US" dirty="0"/>
          </a:p>
          <a:p>
            <a:pPr marL="285750" indent="-285750">
              <a:buFont typeface="Arial" panose="020B0604020202020204" pitchFamily="34" charset="0"/>
              <a:buChar char="•"/>
            </a:pPr>
            <a:r>
              <a:rPr lang="en-US" altLang="en-US" dirty="0"/>
              <a:t>how to report emergencies and </a:t>
            </a:r>
            <a:r>
              <a:rPr lang="en-US" altLang="en-US"/>
              <a:t>alert employees</a:t>
            </a:r>
            <a:endParaRPr lang="en-US" altLang="en-US" dirty="0"/>
          </a:p>
          <a:p>
            <a:pPr marL="285750" indent="-285750">
              <a:buFont typeface="Arial" panose="020B0604020202020204" pitchFamily="34" charset="0"/>
              <a:buChar char="•"/>
            </a:pPr>
            <a:r>
              <a:rPr lang="en-US" altLang="en-US" dirty="0"/>
              <a:t>how to account for all employees after </a:t>
            </a:r>
            <a:r>
              <a:rPr lang="en-US" altLang="en-US"/>
              <a:t>an evacuation</a:t>
            </a:r>
            <a:endParaRPr lang="en-US" altLang="en-US" dirty="0"/>
          </a:p>
          <a:p>
            <a:pPr marL="285750" indent="-285750">
              <a:buFont typeface="Arial" panose="020B0604020202020204" pitchFamily="34" charset="0"/>
              <a:buChar char="•"/>
            </a:pPr>
            <a:r>
              <a:rPr lang="en-US" altLang="en-US" dirty="0"/>
              <a:t>what to do in the event of a </a:t>
            </a:r>
            <a:r>
              <a:rPr lang="en-US" altLang="en-US"/>
              <a:t>business closure</a:t>
            </a:r>
            <a:endParaRPr lang="en-US" altLang="en-US" dirty="0"/>
          </a:p>
          <a:p>
            <a:pPr marL="285750" indent="-285750">
              <a:buFont typeface="Arial" panose="020B0604020202020204" pitchFamily="34" charset="0"/>
              <a:buChar char="•"/>
            </a:pPr>
            <a:r>
              <a:rPr lang="en-US" altLang="en-US" dirty="0"/>
              <a:t>how to respond to natural disasters, such as where to assemble if the workplace is threatened by </a:t>
            </a:r>
            <a:r>
              <a:rPr lang="en-US" altLang="en-US"/>
              <a:t>a tornado</a:t>
            </a:r>
            <a:endParaRPr lang="en-US" altLang="en-US" dirty="0"/>
          </a:p>
          <a:p>
            <a:pPr marL="285750" indent="-285750">
              <a:buFont typeface="Arial" panose="020B0604020202020204" pitchFamily="34" charset="0"/>
              <a:buChar char="•"/>
            </a:pPr>
            <a:r>
              <a:rPr lang="en-US" altLang="en-US"/>
              <a:t>how </a:t>
            </a:r>
            <a:r>
              <a:rPr lang="en-US" altLang="en-US" dirty="0"/>
              <a:t>employees will be trained and how often.</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1F8AEE6-629B-4692-9CA1-954453BF4857}" type="slidenum">
              <a:rPr lang="en-US" altLang="en-US" smtClean="0"/>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EAPs include evacuation maps. The following information, at a minimum, is noted on these maps:</a:t>
            </a:r>
          </a:p>
          <a:p>
            <a:pPr marL="285750" indent="-285750">
              <a:buFont typeface="Arial" panose="020B0604020202020204" pitchFamily="34" charset="0"/>
              <a:buChar char="•"/>
            </a:pPr>
            <a:r>
              <a:rPr lang="en-US" altLang="en-US"/>
              <a:t>emergency exits</a:t>
            </a:r>
            <a:endParaRPr lang="en-US" altLang="en-US" dirty="0"/>
          </a:p>
          <a:p>
            <a:pPr marL="285750" indent="-285750">
              <a:buFont typeface="Arial" panose="020B0604020202020204" pitchFamily="34" charset="0"/>
              <a:buChar char="•"/>
            </a:pPr>
            <a:r>
              <a:rPr lang="en-US" altLang="en-US" dirty="0"/>
              <a:t>primary and secondary </a:t>
            </a:r>
            <a:r>
              <a:rPr lang="en-US" altLang="en-US"/>
              <a:t>evacuation routes</a:t>
            </a:r>
            <a:endParaRPr lang="en-US" altLang="en-US" dirty="0"/>
          </a:p>
          <a:p>
            <a:pPr marL="285750" indent="-285750">
              <a:buFont typeface="Arial" panose="020B0604020202020204" pitchFamily="34" charset="0"/>
              <a:buChar char="•"/>
            </a:pPr>
            <a:r>
              <a:rPr lang="en-US" altLang="en-US" dirty="0"/>
              <a:t>locations of </a:t>
            </a:r>
            <a:r>
              <a:rPr lang="en-US" altLang="en-US"/>
              <a:t>fire extinguishers</a:t>
            </a:r>
            <a:endParaRPr lang="en-US" altLang="en-US" dirty="0"/>
          </a:p>
          <a:p>
            <a:pPr marL="285750" indent="-285750">
              <a:buFont typeface="Arial" panose="020B0604020202020204" pitchFamily="34" charset="0"/>
              <a:buChar char="•"/>
            </a:pPr>
            <a:r>
              <a:rPr lang="en-US" altLang="en-US" dirty="0"/>
              <a:t>fire alarm pull </a:t>
            </a:r>
            <a:r>
              <a:rPr lang="en-US" altLang="en-US"/>
              <a:t>station locations</a:t>
            </a:r>
            <a:endParaRPr lang="en-US" altLang="en-US" dirty="0"/>
          </a:p>
          <a:p>
            <a:pPr marL="285750" indent="-285750">
              <a:buFont typeface="Arial" panose="020B0604020202020204" pitchFamily="34" charset="0"/>
              <a:buChar char="•"/>
            </a:pPr>
            <a:r>
              <a:rPr lang="en-US" altLang="en-US"/>
              <a:t>assembly </a:t>
            </a:r>
            <a:r>
              <a:rPr lang="en-US" altLang="en-US" dirty="0"/>
              <a:t>areas, where a head count will be conducted.</a:t>
            </a:r>
          </a:p>
          <a:p>
            <a:r>
              <a:rPr lang="en-US" altLang="en-US" dirty="0"/>
              <a:t> </a:t>
            </a:r>
          </a:p>
          <a:p>
            <a:r>
              <a:rPr lang="en-US" altLang="en-US" dirty="0"/>
              <a:t>The EAP must specify how often evacuation drills are conducted. Usually this is done annually and additionally if there are any changes to the workplace or procedures.</a:t>
            </a:r>
          </a:p>
          <a:p>
            <a:r>
              <a:rPr lang="en-US" altLang="en-US" dirty="0"/>
              <a:t> </a:t>
            </a: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D5625B5-C5F9-4C85-B65D-F284835DE4AB}" type="slidenum">
              <a:rPr lang="en-US" altLang="en-US" smtClean="0"/>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Once a detailed plan has been developed that outlines the requirements in the event of an emergency, the resulting policy is distributed to employees.  </a:t>
            </a:r>
          </a:p>
          <a:p>
            <a:r>
              <a:rPr lang="en-US" altLang="en-US" dirty="0"/>
              <a:t> </a:t>
            </a:r>
          </a:p>
          <a:p>
            <a:r>
              <a:rPr lang="en-US" altLang="en-US" dirty="0"/>
              <a:t>Employees must be trained on the plan so that they understand expectations and responsibilities.</a:t>
            </a:r>
          </a:p>
          <a:p>
            <a:r>
              <a:rPr lang="en-US" altLang="en-US" dirty="0"/>
              <a:t> </a:t>
            </a:r>
          </a:p>
          <a:p>
            <a:r>
              <a:rPr lang="en-US" altLang="en-US" dirty="0"/>
              <a:t>The training will include the following: </a:t>
            </a:r>
          </a:p>
          <a:p>
            <a:pPr marL="285750" indent="-285750">
              <a:buFont typeface="Arial" panose="020B0604020202020204" pitchFamily="34" charset="0"/>
              <a:buChar char="•"/>
            </a:pPr>
            <a:r>
              <a:rPr lang="en-US" altLang="en-US"/>
              <a:t>threats </a:t>
            </a:r>
            <a:r>
              <a:rPr lang="en-US" altLang="en-US" dirty="0"/>
              <a:t>and hazards at </a:t>
            </a:r>
            <a:r>
              <a:rPr lang="en-US" altLang="en-US"/>
              <a:t>the workplace</a:t>
            </a:r>
            <a:endParaRPr lang="en-US" altLang="en-US" dirty="0"/>
          </a:p>
          <a:p>
            <a:pPr marL="285750" indent="-285750">
              <a:buFont typeface="Arial" panose="020B0604020202020204" pitchFamily="34" charset="0"/>
              <a:buChar char="•"/>
            </a:pPr>
            <a:r>
              <a:rPr lang="en-US" altLang="en-US" dirty="0"/>
              <a:t>the appropriate emergency </a:t>
            </a:r>
            <a:r>
              <a:rPr lang="en-US" altLang="en-US"/>
              <a:t>response procedures</a:t>
            </a:r>
            <a:endParaRPr lang="en-US" altLang="en-US" dirty="0"/>
          </a:p>
          <a:p>
            <a:pPr marL="285750" indent="-285750">
              <a:buFont typeface="Arial" panose="020B0604020202020204" pitchFamily="34" charset="0"/>
              <a:buChar char="•"/>
            </a:pPr>
            <a:r>
              <a:rPr lang="en-US" altLang="en-US" dirty="0"/>
              <a:t>procedures for notification, warning, </a:t>
            </a:r>
            <a:r>
              <a:rPr lang="en-US" altLang="en-US"/>
              <a:t>and communication</a:t>
            </a:r>
            <a:endParaRPr lang="en-US" altLang="en-US" dirty="0"/>
          </a:p>
          <a:p>
            <a:pPr marL="285750" indent="-285750">
              <a:buFont typeface="Arial" panose="020B0604020202020204" pitchFamily="34" charset="0"/>
              <a:buChar char="•"/>
            </a:pPr>
            <a:r>
              <a:rPr lang="en-US" altLang="en-US" dirty="0"/>
              <a:t>location of evacuation routes and </a:t>
            </a:r>
            <a:r>
              <a:rPr lang="en-US" altLang="en-US"/>
              <a:t>on-site shelters</a:t>
            </a:r>
            <a:endParaRPr lang="en-US" altLang="en-US" dirty="0"/>
          </a:p>
          <a:p>
            <a:pPr marL="285750" indent="-285750">
              <a:buFont typeface="Arial" panose="020B0604020202020204" pitchFamily="34" charset="0"/>
              <a:buChar char="•"/>
            </a:pPr>
            <a:r>
              <a:rPr lang="en-US" altLang="en-US" dirty="0"/>
              <a:t>the location of fire extinguishers, alarms, and other </a:t>
            </a:r>
            <a:r>
              <a:rPr lang="en-US" altLang="en-US"/>
              <a:t>emergency equipment</a:t>
            </a:r>
            <a:endParaRPr lang="en-US" altLang="en-US" dirty="0"/>
          </a:p>
          <a:p>
            <a:pPr marL="285750" indent="-285750">
              <a:buFont typeface="Arial" panose="020B0604020202020204" pitchFamily="34" charset="0"/>
              <a:buChar char="•"/>
            </a:pPr>
            <a:r>
              <a:rPr lang="en-US" altLang="en-US"/>
              <a:t>practice drills</a:t>
            </a:r>
            <a:endParaRPr lang="en-US" altLang="en-US" dirty="0"/>
          </a:p>
          <a:p>
            <a:pPr marL="285750" indent="-285750">
              <a:buFont typeface="Arial" panose="020B0604020202020204" pitchFamily="34" charset="0"/>
              <a:buChar char="•"/>
            </a:pPr>
            <a:r>
              <a:rPr lang="en-US" altLang="en-US" dirty="0"/>
              <a:t>duties specific to individuals assigned to various roles, such as medical, rescue, or </a:t>
            </a:r>
            <a:r>
              <a:rPr lang="en-US" altLang="en-US"/>
              <a:t>shutdown responsibilities</a:t>
            </a:r>
            <a:endParaRPr lang="en-US" altLang="en-US" dirty="0"/>
          </a:p>
          <a:p>
            <a:pPr marL="285750" indent="-285750">
              <a:buFont typeface="Arial" panose="020B0604020202020204" pitchFamily="34" charset="0"/>
              <a:buChar char="•"/>
            </a:pPr>
            <a:r>
              <a:rPr lang="en-US" altLang="en-US" dirty="0"/>
              <a:t>and other hazards unique to the jobsite that affect employees. </a:t>
            </a:r>
          </a:p>
          <a:p>
            <a:r>
              <a:rPr lang="en-US" altLang="en-US" dirty="0"/>
              <a:t> </a:t>
            </a:r>
          </a:p>
          <a:p>
            <a:r>
              <a:rPr lang="en-US" altLang="en-US" dirty="0"/>
              <a:t>Emergency action plans need to be reviewed and updated annually. All changes need to be communicated to employees.</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EDDDC67-3159-450B-B967-C0396D638B7F}" type="slidenum">
              <a:rPr lang="en-US" altLang="en-US" smtClean="0"/>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100" kern="1200" dirty="0">
              <a:solidFill>
                <a:schemeClr val="tx1"/>
              </a:solidFill>
              <a:effectLst/>
              <a:latin typeface="+mn-lt"/>
              <a:ea typeface="MS PGothic" panose="020B0600070205080204" pitchFamily="34" charset="-128"/>
              <a:cs typeface="ＭＳ Ｐゴシック" charset="0"/>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76DA6D9-8D85-4295-A41D-38242A75B778}" type="slidenum">
              <a:rPr lang="en-US" altLang="en-US"/>
              <a:pPr>
                <a:spcBef>
                  <a:spcPct val="0"/>
                </a:spcBef>
              </a:pPr>
              <a:t>13</a:t>
            </a:fld>
            <a:endParaRPr lang="en-US" altLang="en-US" dirty="0"/>
          </a:p>
        </p:txBody>
      </p:sp>
    </p:spTree>
    <p:extLst>
      <p:ext uri="{BB962C8B-B14F-4D97-AF65-F5344CB8AC3E}">
        <p14:creationId xmlns:p14="http://schemas.microsoft.com/office/powerpoint/2010/main" val="617222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When a fire is discovered, EAPs typically direct employees to activate the nearest fire alarm.</a:t>
            </a:r>
          </a:p>
          <a:p>
            <a:r>
              <a:rPr lang="en-US" altLang="en-US" dirty="0"/>
              <a:t> </a:t>
            </a:r>
          </a:p>
          <a:p>
            <a:r>
              <a:rPr lang="en-US" altLang="en-US" dirty="0"/>
              <a:t>Fire alarm pull stations, such as the one pictured, alert the local fire department as well as sounding an alarm.  If no manual or automatic alarm is available, immediately notify the local fire department by calling 911.</a:t>
            </a:r>
          </a:p>
          <a:p>
            <a:r>
              <a:rPr lang="en-US" altLang="en-US" dirty="0"/>
              <a:t> </a:t>
            </a:r>
          </a:p>
          <a:p>
            <a:r>
              <a:rPr lang="en-US" altLang="en-US" dirty="0"/>
              <a:t>Notify the site personnel designated in the EAP about the fire emergency by the specified method, which may be voice communication, radio, phone, or some other method.</a:t>
            </a:r>
          </a:p>
          <a:p>
            <a:r>
              <a:rPr lang="en-US" altLang="en-US" dirty="0"/>
              <a:t> </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FD24405-C7B2-4A20-9B86-AD820588E876}" type="slidenum">
              <a:rPr lang="en-US" altLang="en-US" smtClean="0"/>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Immediately after being notified of a fire emergency, all occupants in the facility, including visitors, must:</a:t>
            </a:r>
          </a:p>
          <a:p>
            <a:pPr marL="285750" indent="-285750">
              <a:buFont typeface="Arial" panose="020B0604020202020204" pitchFamily="34" charset="0"/>
              <a:buChar char="•"/>
            </a:pPr>
            <a:r>
              <a:rPr lang="en-US" altLang="en-US" dirty="0"/>
              <a:t>Leave the building using designated evacuation routes.</a:t>
            </a:r>
          </a:p>
          <a:p>
            <a:pPr marL="285750" indent="-285750">
              <a:buFont typeface="Arial" panose="020B0604020202020204" pitchFamily="34" charset="0"/>
              <a:buChar char="•"/>
            </a:pPr>
            <a:r>
              <a:rPr lang="en-US" altLang="en-US" dirty="0"/>
              <a:t>Assemble in the designated area as detailed in the emergency action plan. </a:t>
            </a:r>
          </a:p>
          <a:p>
            <a:pPr marL="285750" indent="-285750">
              <a:buFont typeface="Arial" panose="020B0604020202020204" pitchFamily="34" charset="0"/>
              <a:buChar char="•"/>
            </a:pPr>
            <a:r>
              <a:rPr lang="en-US" altLang="en-US" dirty="0"/>
              <a:t>Remain outside until the assigned competent authority announces that it is safe to re-enter.</a:t>
            </a:r>
          </a:p>
          <a:p>
            <a:pPr marL="285750" indent="-285750">
              <a:buFont typeface="Arial" panose="020B0604020202020204" pitchFamily="34" charset="0"/>
              <a:buChar char="•"/>
            </a:pPr>
            <a:r>
              <a:rPr lang="en-US" altLang="en-US" dirty="0"/>
              <a:t>Report any problems to the emergency coordinator at the assembly area.</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89D4F3B-49EB-4CF5-8D7A-B24B5AC43421}" type="slidenum">
              <a:rPr lang="en-US" altLang="en-US" smtClean="0"/>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Work area monitors identified in the emergency action plan must assure that all physically challenged employees are assisted in an emergency evacuation. </a:t>
            </a:r>
          </a:p>
          <a:p>
            <a:r>
              <a:rPr lang="en-US" altLang="en-US" dirty="0"/>
              <a:t> </a:t>
            </a:r>
          </a:p>
          <a:p>
            <a:r>
              <a:rPr lang="en-US" altLang="en-US" dirty="0"/>
              <a:t>In addition, they must sweep their assigned areas to confirm that all employees and visitors have evacuated the area.</a:t>
            </a:r>
          </a:p>
          <a:p>
            <a:r>
              <a:rPr lang="en-US" altLang="en-US" dirty="0"/>
              <a:t> </a:t>
            </a:r>
          </a:p>
          <a:p>
            <a:r>
              <a:rPr lang="en-US" altLang="en-US" dirty="0"/>
              <a:t>Once they reached the designated assembly area, they must perform an accurate head count and report any missing personnel to the responsible individual.</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4412F2F-C5E9-4DEF-AD59-31210BC20CAD}" type="slidenum">
              <a:rPr lang="en-US" altLang="en-US" smtClean="0"/>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Other designated personnel in the EAP may be required to do the following tasks:	</a:t>
            </a:r>
          </a:p>
          <a:p>
            <a:pPr marL="285750" indent="-285750">
              <a:buFont typeface="Arial" panose="020B0604020202020204" pitchFamily="34" charset="0"/>
              <a:buChar char="•"/>
            </a:pPr>
            <a:r>
              <a:rPr lang="en-US" altLang="en-US" dirty="0"/>
              <a:t>operate </a:t>
            </a:r>
            <a:r>
              <a:rPr lang="en-US" altLang="en-US"/>
              <a:t>fire extinguishers</a:t>
            </a:r>
            <a:endParaRPr lang="en-US" altLang="en-US" dirty="0"/>
          </a:p>
          <a:p>
            <a:pPr marL="285750" indent="-285750">
              <a:buFont typeface="Arial" panose="020B0604020202020204" pitchFamily="34" charset="0"/>
              <a:buChar char="•"/>
            </a:pPr>
            <a:r>
              <a:rPr lang="en-US" altLang="en-US" dirty="0"/>
              <a:t>disconnect utilities or equipment that could be damaged if it is left operating or that could create additional hazards to emergency responders, unless doing so jeopardizes </a:t>
            </a:r>
            <a:r>
              <a:rPr lang="en-US" altLang="en-US"/>
              <a:t>their safety</a:t>
            </a:r>
            <a:endParaRPr lang="en-US" altLang="en-US" dirty="0"/>
          </a:p>
          <a:p>
            <a:pPr marL="285750" indent="-285750">
              <a:buFont typeface="Arial" panose="020B0604020202020204" pitchFamily="34" charset="0"/>
              <a:buChar char="•"/>
            </a:pPr>
            <a:r>
              <a:rPr lang="en-US" altLang="en-US" dirty="0"/>
              <a:t>shut windows and doors before evacuating if it’s safe to </a:t>
            </a:r>
            <a:r>
              <a:rPr lang="en-US" altLang="en-US"/>
              <a:t>do so</a:t>
            </a:r>
            <a:endParaRPr lang="en-US" altLang="en-US" dirty="0"/>
          </a:p>
          <a:p>
            <a:pPr marL="285750" indent="-285750">
              <a:buFont typeface="Arial" panose="020B0604020202020204" pitchFamily="34" charset="0"/>
              <a:buChar char="•"/>
            </a:pPr>
            <a:r>
              <a:rPr lang="en-US" altLang="en-US" dirty="0"/>
              <a:t>provide the fire personnel with necessary information about the facility </a:t>
            </a:r>
            <a:r>
              <a:rPr lang="en-US" altLang="en-US"/>
              <a:t>and headcount</a:t>
            </a:r>
            <a:endParaRPr lang="en-US" altLang="en-US" dirty="0"/>
          </a:p>
          <a:p>
            <a:pPr marL="0" indent="0">
              <a:buFont typeface="Arial" panose="020B0604020202020204" pitchFamily="34" charset="0"/>
              <a:buNone/>
            </a:pPr>
            <a:endParaRPr lang="en-US" altLang="en-US"/>
          </a:p>
          <a:p>
            <a:pPr marL="0" indent="0">
              <a:buFont typeface="Arial" panose="020B0604020202020204" pitchFamily="34" charset="0"/>
              <a:buNone/>
            </a:pPr>
            <a:r>
              <a:rPr lang="en-US" altLang="en-US"/>
              <a:t>If </a:t>
            </a:r>
            <a:r>
              <a:rPr lang="en-US" altLang="en-US" dirty="0"/>
              <a:t>it’s not possible to return to the area after the emergency, perform an assessment and coordinate emergency closing procedures.</a:t>
            </a: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BB59A11-93C8-4FBC-99DD-98914C69455E}" type="slidenum">
              <a:rPr lang="en-US" altLang="en-US" smtClean="0"/>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Extinguish the fire only if all of the following criteria are met:</a:t>
            </a:r>
          </a:p>
          <a:p>
            <a:pPr marL="285750" indent="-285750">
              <a:buFont typeface="Arial" panose="020B0604020202020204" pitchFamily="34" charset="0"/>
              <a:buChar char="•"/>
            </a:pPr>
            <a:r>
              <a:rPr lang="en-US" altLang="en-US" dirty="0"/>
              <a:t>the fire department has </a:t>
            </a:r>
            <a:r>
              <a:rPr lang="en-US" altLang="en-US"/>
              <a:t>been notified</a:t>
            </a:r>
            <a:endParaRPr lang="en-US" altLang="en-US" dirty="0"/>
          </a:p>
          <a:p>
            <a:pPr marL="285750" indent="-285750">
              <a:buFont typeface="Arial" panose="020B0604020202020204" pitchFamily="34" charset="0"/>
              <a:buChar char="•"/>
            </a:pPr>
            <a:r>
              <a:rPr lang="en-US" altLang="en-US" dirty="0"/>
              <a:t>the fire is small and is not spreading to </a:t>
            </a:r>
            <a:r>
              <a:rPr lang="en-US" altLang="en-US"/>
              <a:t>other areas</a:t>
            </a:r>
            <a:endParaRPr lang="en-US" altLang="en-US" dirty="0"/>
          </a:p>
          <a:p>
            <a:pPr marL="285750" indent="-285750">
              <a:buFont typeface="Arial" panose="020B0604020202020204" pitchFamily="34" charset="0"/>
              <a:buChar char="•"/>
            </a:pPr>
            <a:r>
              <a:rPr lang="en-US" altLang="en-US" dirty="0"/>
              <a:t>escaping the area is possible by backing up to the </a:t>
            </a:r>
            <a:r>
              <a:rPr lang="en-US" altLang="en-US"/>
              <a:t>nearest exit</a:t>
            </a:r>
            <a:endParaRPr lang="en-US" altLang="en-US" dirty="0"/>
          </a:p>
          <a:p>
            <a:pPr marL="285750" indent="-285750">
              <a:buFont typeface="Arial" panose="020B0604020202020204" pitchFamily="34" charset="0"/>
              <a:buChar char="•"/>
            </a:pPr>
            <a:r>
              <a:rPr lang="en-US" altLang="en-US" dirty="0"/>
              <a:t>the fire extinguisher is in </a:t>
            </a:r>
            <a:r>
              <a:rPr lang="en-US" altLang="en-US"/>
              <a:t>working condition</a:t>
            </a:r>
            <a:endParaRPr lang="en-US" altLang="en-US" dirty="0"/>
          </a:p>
          <a:p>
            <a:pPr marL="285750" indent="-285750">
              <a:buFont typeface="Arial" panose="020B0604020202020204" pitchFamily="34" charset="0"/>
              <a:buChar char="•"/>
            </a:pPr>
            <a:r>
              <a:rPr lang="en-US" altLang="en-US" dirty="0"/>
              <a:t>you are trained to use </a:t>
            </a:r>
            <a:r>
              <a:rPr lang="en-US" altLang="en-US"/>
              <a:t>the extinguisher</a:t>
            </a:r>
            <a:r>
              <a:rPr lang="en-US" altLang="en-US" baseline="0" dirty="0"/>
              <a:t> </a:t>
            </a:r>
            <a:r>
              <a:rPr lang="en-US" altLang="en-US"/>
              <a:t>and </a:t>
            </a:r>
            <a:r>
              <a:rPr lang="en-US" altLang="en-US" dirty="0"/>
              <a:t>you are assigned to do so in the EAP.</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2B196DA-BC96-42A4-84EA-4A09939AE0E1}" type="slidenum">
              <a:rPr lang="en-US" altLang="en-US" smtClean="0"/>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Emergency action plans address how medical assistance is provided. </a:t>
            </a:r>
          </a:p>
          <a:p>
            <a:r>
              <a:rPr lang="en-US" altLang="en-US" dirty="0"/>
              <a:t> </a:t>
            </a:r>
          </a:p>
          <a:p>
            <a:r>
              <a:rPr lang="en-US" altLang="en-US" dirty="0"/>
              <a:t>Typically, in the event of a medical emergency, the EAP directs employees to do the following:</a:t>
            </a:r>
          </a:p>
          <a:p>
            <a:r>
              <a:rPr lang="en-US" altLang="en-US" dirty="0"/>
              <a:t> </a:t>
            </a:r>
          </a:p>
          <a:p>
            <a:pPr marL="285750" indent="-285750">
              <a:buFont typeface="Arial" panose="020B0604020202020204" pitchFamily="34" charset="0"/>
              <a:buChar char="•"/>
            </a:pPr>
            <a:r>
              <a:rPr lang="en-US" altLang="en-US" dirty="0"/>
              <a:t>First, call for help by shouting to </a:t>
            </a:r>
            <a:r>
              <a:rPr lang="en-US" altLang="en-US"/>
              <a:t>nearby employees</a:t>
            </a:r>
          </a:p>
          <a:p>
            <a:pPr marL="285750" indent="-285750">
              <a:buFont typeface="Arial" panose="020B0604020202020204" pitchFamily="34" charset="0"/>
              <a:buChar char="•"/>
            </a:pPr>
            <a:r>
              <a:rPr lang="en-US" altLang="en-US"/>
              <a:t>Then </a:t>
            </a:r>
            <a:r>
              <a:rPr lang="en-US" altLang="en-US" dirty="0"/>
              <a:t>call the appropriate emergency phone numbers as soon as possible. Who to call is noted in the EAP, and will depend on whether a facility has a formal internal medical program or relies on local emergency services</a:t>
            </a:r>
            <a:r>
              <a:rPr lang="en-US" altLang="en-US"/>
              <a:t>.  </a:t>
            </a:r>
          </a:p>
          <a:p>
            <a:pPr marL="285750" indent="-285750">
              <a:buFont typeface="Arial" panose="020B0604020202020204" pitchFamily="34" charset="0"/>
              <a:buChar char="•"/>
            </a:pPr>
            <a:r>
              <a:rPr lang="en-US" altLang="en-US"/>
              <a:t>If </a:t>
            </a:r>
            <a:r>
              <a:rPr lang="en-US" altLang="en-US" dirty="0"/>
              <a:t>unsure whether the situation is an emergency, call the emergency number and explain the situation. The dispatcher will ask questions and assist in providing appropriate care.</a:t>
            </a:r>
          </a:p>
          <a:p>
            <a:r>
              <a:rPr lang="en-US" altLang="en-US" dirty="0"/>
              <a:t> </a:t>
            </a:r>
          </a:p>
          <a:p>
            <a:r>
              <a:rPr lang="en-US" altLang="en-US" dirty="0"/>
              <a:t>Provide the following information to </a:t>
            </a:r>
            <a:r>
              <a:rPr lang="en-US" altLang="en-US"/>
              <a:t>the dispatcher:</a:t>
            </a:r>
            <a:r>
              <a:rPr lang="en-US" altLang="en-US" baseline="0"/>
              <a:t> </a:t>
            </a:r>
          </a:p>
          <a:p>
            <a:pPr marL="285750" indent="-285750">
              <a:buFont typeface="Arial" panose="020B0604020202020204" pitchFamily="34" charset="0"/>
              <a:buChar char="•"/>
            </a:pPr>
            <a:r>
              <a:rPr lang="en-US" altLang="en-US"/>
              <a:t>the </a:t>
            </a:r>
            <a:r>
              <a:rPr lang="en-US" altLang="en-US" dirty="0"/>
              <a:t>nature of the </a:t>
            </a:r>
            <a:r>
              <a:rPr lang="en-US" altLang="en-US"/>
              <a:t>medical emergency</a:t>
            </a:r>
          </a:p>
          <a:p>
            <a:pPr marL="285750" indent="-285750">
              <a:buFont typeface="Arial" panose="020B0604020202020204" pitchFamily="34" charset="0"/>
              <a:buChar char="•"/>
            </a:pPr>
            <a:r>
              <a:rPr lang="en-US" altLang="en-US"/>
              <a:t>the </a:t>
            </a:r>
            <a:r>
              <a:rPr lang="en-US" altLang="en-US" dirty="0"/>
              <a:t>location of the emergency, including the address, and the building or </a:t>
            </a:r>
            <a:r>
              <a:rPr lang="en-US" altLang="en-US"/>
              <a:t>room number,</a:t>
            </a:r>
            <a:r>
              <a:rPr lang="en-US" altLang="en-US" baseline="0"/>
              <a:t> </a:t>
            </a:r>
            <a:r>
              <a:rPr lang="en-US" altLang="en-US"/>
              <a:t>if applicable,</a:t>
            </a:r>
            <a:r>
              <a:rPr lang="en-US" altLang="en-US" baseline="0"/>
              <a:t> </a:t>
            </a:r>
            <a:r>
              <a:rPr lang="en-US" altLang="en-US"/>
              <a:t>your name</a:t>
            </a:r>
            <a:r>
              <a:rPr lang="en-US" altLang="en-US" baseline="0" dirty="0"/>
              <a:t> </a:t>
            </a:r>
            <a:r>
              <a:rPr lang="en-US" altLang="en-US"/>
              <a:t>and </a:t>
            </a:r>
            <a:r>
              <a:rPr lang="en-US" altLang="en-US" dirty="0"/>
              <a:t>the phone number you are calling from.</a:t>
            </a:r>
          </a:p>
          <a:p>
            <a:r>
              <a:rPr lang="en-US" altLang="en-US" dirty="0"/>
              <a:t> </a:t>
            </a:r>
          </a:p>
          <a:p>
            <a:r>
              <a:rPr lang="en-US" altLang="en-US" dirty="0"/>
              <a:t>Do not move a victim unless it is absolutely necessary, such as when there is imminent danger from fire, explosion, or electrocution.</a:t>
            </a:r>
          </a:p>
          <a:p>
            <a:r>
              <a:rPr lang="en-US" altLang="en-US" dirty="0"/>
              <a:t> </a:t>
            </a:r>
          </a:p>
          <a:p>
            <a:r>
              <a:rPr lang="en-US" altLang="en-US" dirty="0"/>
              <a:t>Workplaces without formal internal medical programs usually have employees trained in first aid, including CPR and AED use. Seek their assistance in all medical emergencies.</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9B619C-1346-4B16-A8BB-4FE825DA622A}" type="slidenum">
              <a:rPr lang="en-US" altLang="en-US" smtClean="0"/>
              <a:pPr/>
              <a:t>19</a:t>
            </a:fld>
            <a:endParaRPr lang="en-US" altLang="en-US"/>
          </a:p>
        </p:txBody>
      </p:sp>
    </p:spTree>
    <p:extLst>
      <p:ext uri="{BB962C8B-B14F-4D97-AF65-F5344CB8AC3E}">
        <p14:creationId xmlns:p14="http://schemas.microsoft.com/office/powerpoint/2010/main" val="1350507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xfrm>
            <a:off x="809625" y="685800"/>
            <a:ext cx="5238750" cy="3429000"/>
          </a:xfrm>
          <a:ln/>
        </p:spPr>
      </p:sp>
      <p:sp>
        <p:nvSpPr>
          <p:cNvPr id="4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4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84225" indent="-301625">
              <a:spcBef>
                <a:spcPct val="30000"/>
              </a:spcBef>
              <a:defRPr sz="1200">
                <a:solidFill>
                  <a:schemeClr val="tx1"/>
                </a:solidFill>
                <a:latin typeface="Arial" panose="020B0604020202020204" pitchFamily="34" charset="0"/>
                <a:cs typeface="Arial" panose="020B0604020202020204" pitchFamily="34" charset="0"/>
              </a:defRPr>
            </a:lvl2pPr>
            <a:lvl3pPr marL="1208088" indent="-241300">
              <a:spcBef>
                <a:spcPct val="30000"/>
              </a:spcBef>
              <a:defRPr sz="1200">
                <a:solidFill>
                  <a:schemeClr val="tx1"/>
                </a:solidFill>
                <a:latin typeface="Arial" panose="020B0604020202020204" pitchFamily="34" charset="0"/>
                <a:cs typeface="Arial" panose="020B0604020202020204" pitchFamily="34" charset="0"/>
              </a:defRPr>
            </a:lvl3pPr>
            <a:lvl4pPr marL="1690688" indent="-241300">
              <a:spcBef>
                <a:spcPct val="30000"/>
              </a:spcBef>
              <a:defRPr sz="1200">
                <a:solidFill>
                  <a:schemeClr val="tx1"/>
                </a:solidFill>
                <a:latin typeface="Arial" panose="020B0604020202020204" pitchFamily="34" charset="0"/>
                <a:cs typeface="Arial" panose="020B0604020202020204" pitchFamily="34" charset="0"/>
              </a:defRPr>
            </a:lvl4pPr>
            <a:lvl5pPr marL="2174875" indent="-241300">
              <a:spcBef>
                <a:spcPct val="30000"/>
              </a:spcBef>
              <a:defRPr sz="1200">
                <a:solidFill>
                  <a:schemeClr val="tx1"/>
                </a:solidFill>
                <a:latin typeface="Arial" panose="020B0604020202020204" pitchFamily="34" charset="0"/>
                <a:cs typeface="Arial" panose="020B0604020202020204" pitchFamily="34" charset="0"/>
              </a:defRPr>
            </a:lvl5pPr>
            <a:lvl6pPr marL="26320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892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5464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40036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02F6B80-D341-48DC-95EC-E9DEC6508970}" type="slidenum">
              <a:rPr lang="en-US" altLang="en-US" sz="1300" smtClean="0"/>
              <a:pPr>
                <a:spcBef>
                  <a:spcPct val="0"/>
                </a:spcBef>
              </a:pPr>
              <a:t>2</a:t>
            </a:fld>
            <a:endParaRPr lang="en-US" altLang="en-US" sz="1300"/>
          </a:p>
        </p:txBody>
      </p:sp>
    </p:spTree>
    <p:extLst>
      <p:ext uri="{BB962C8B-B14F-4D97-AF65-F5344CB8AC3E}">
        <p14:creationId xmlns:p14="http://schemas.microsoft.com/office/powerpoint/2010/main" val="27646118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100" kern="1200" dirty="0">
              <a:solidFill>
                <a:schemeClr val="tx1"/>
              </a:solidFill>
              <a:effectLst/>
              <a:latin typeface="+mn-lt"/>
              <a:ea typeface="MS PGothic" panose="020B0600070205080204" pitchFamily="34" charset="-128"/>
              <a:cs typeface="ＭＳ Ｐゴシック" charset="0"/>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76DA6D9-8D85-4295-A41D-38242A75B778}" type="slidenum">
              <a:rPr lang="en-US" altLang="en-US"/>
              <a:pPr>
                <a:spcBef>
                  <a:spcPct val="0"/>
                </a:spcBef>
              </a:pPr>
              <a:t>20</a:t>
            </a:fld>
            <a:endParaRPr lang="en-US" altLang="en-US" dirty="0"/>
          </a:p>
        </p:txBody>
      </p:sp>
    </p:spTree>
    <p:extLst>
      <p:ext uri="{BB962C8B-B14F-4D97-AF65-F5344CB8AC3E}">
        <p14:creationId xmlns:p14="http://schemas.microsoft.com/office/powerpoint/2010/main" val="3762588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 the event of an extended power loss to a facility, certain precautionary measures must be taken by authorized personnel, depending on the location and environment of the facility. Determine which measures apply to your facility and include them in the emergency action plan.  </a:t>
            </a:r>
          </a:p>
          <a:p>
            <a:r>
              <a:rPr lang="en-US" altLang="en-US" dirty="0"/>
              <a:t> </a:t>
            </a:r>
          </a:p>
          <a:p>
            <a:r>
              <a:rPr lang="en-US" altLang="en-US" dirty="0"/>
              <a:t>Turn off unnecessary electrical equipment and appliances, because power restoration could cause a surge that damages electronics and other sensitive equipment.</a:t>
            </a:r>
          </a:p>
          <a:p>
            <a:r>
              <a:rPr lang="en-US" altLang="en-US" dirty="0"/>
              <a:t> </a:t>
            </a:r>
          </a:p>
          <a:p>
            <a:r>
              <a:rPr lang="en-US" altLang="en-US" dirty="0"/>
              <a:t>If the facility is likely to experience freezing temperatures during a long-term power loss, turn off and drain the following:</a:t>
            </a:r>
          </a:p>
          <a:p>
            <a:pPr marL="285750" indent="-285750">
              <a:buFont typeface="Arial" panose="020B0604020202020204" pitchFamily="34" charset="0"/>
              <a:buChar char="•"/>
            </a:pPr>
            <a:r>
              <a:rPr lang="en-US" altLang="en-US" dirty="0"/>
              <a:t>The fire sprinkler system</a:t>
            </a:r>
          </a:p>
          <a:p>
            <a:pPr marL="285750" indent="-285750">
              <a:buFont typeface="Arial" panose="020B0604020202020204" pitchFamily="34" charset="0"/>
              <a:buChar char="•"/>
            </a:pPr>
            <a:r>
              <a:rPr lang="en-US" altLang="en-US" dirty="0"/>
              <a:t>Standpipes</a:t>
            </a:r>
          </a:p>
          <a:p>
            <a:pPr marL="285750" indent="-285750">
              <a:buFont typeface="Arial" panose="020B0604020202020204" pitchFamily="34" charset="0"/>
              <a:buChar char="•"/>
            </a:pPr>
            <a:r>
              <a:rPr lang="en-US" altLang="en-US" dirty="0"/>
              <a:t>Potable water lines</a:t>
            </a:r>
          </a:p>
          <a:p>
            <a:pPr marL="285750" indent="-285750">
              <a:buFont typeface="Arial" panose="020B0604020202020204" pitchFamily="34" charset="0"/>
              <a:buChar char="•"/>
            </a:pPr>
            <a:r>
              <a:rPr lang="en-US" altLang="en-US" dirty="0"/>
              <a:t>Toilets</a:t>
            </a:r>
          </a:p>
          <a:p>
            <a:r>
              <a:rPr lang="en-US" altLang="en-US" dirty="0"/>
              <a:t> </a:t>
            </a:r>
          </a:p>
          <a:p>
            <a:r>
              <a:rPr lang="en-US" altLang="en-US" dirty="0"/>
              <a:t>Add non-toxic antifreeze to drains to prevent drain traps from freezing.	</a:t>
            </a:r>
          </a:p>
          <a:p>
            <a:r>
              <a:rPr lang="en-US" altLang="en-US" dirty="0"/>
              <a:t> </a:t>
            </a:r>
          </a:p>
          <a:p>
            <a:r>
              <a:rPr lang="en-US" altLang="en-US" dirty="0"/>
              <a:t>Move equipment containing fluids that may freeze due to long-term exposure to freezing temperatures to heated areas, and either drain the liquid or provide the equipment with an auxiliary heat source.</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4C9B420-F442-4D73-BFC2-BF085E367103}" type="slidenum">
              <a:rPr lang="en-US" altLang="en-US" smtClean="0"/>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Upon the restoration of heat and </a:t>
            </a:r>
            <a:r>
              <a:rPr lang="en-US" altLang="en-US"/>
              <a:t>power:</a:t>
            </a:r>
          </a:p>
          <a:p>
            <a:endParaRPr lang="en-US" altLang="en-US" dirty="0"/>
          </a:p>
          <a:p>
            <a:pPr marL="285750" indent="-285750">
              <a:buFont typeface="Arial" panose="020B0604020202020204" pitchFamily="34" charset="0"/>
              <a:buChar char="•"/>
            </a:pPr>
            <a:r>
              <a:rPr lang="en-US" altLang="en-US" dirty="0"/>
              <a:t>Electronic equipment should be brought up to ambient temperatures before energizing to prevent condensation from forming on </a:t>
            </a:r>
            <a:r>
              <a:rPr lang="en-US" altLang="en-US"/>
              <a:t>circuitry.</a:t>
            </a:r>
          </a:p>
          <a:p>
            <a:pPr marL="285750" indent="-285750">
              <a:buFont typeface="Arial" panose="020B0604020202020204" pitchFamily="34" charset="0"/>
              <a:buChar char="•"/>
            </a:pPr>
            <a:endParaRPr lang="en-US" altLang="en-US" dirty="0"/>
          </a:p>
          <a:p>
            <a:pPr marL="285750" indent="-285750">
              <a:buFont typeface="Arial" panose="020B0604020202020204" pitchFamily="34" charset="0"/>
              <a:buChar char="•"/>
            </a:pPr>
            <a:r>
              <a:rPr lang="en-US" altLang="en-US" dirty="0"/>
              <a:t>After the heat has been restored to the facility and water has been turned back on, authorized personnel will check fire and water piping for leaks from freeze damage.</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E5BC3F8-C872-4C62-BD49-262974C4DF4D}" type="slidenum">
              <a:rPr lang="en-US" altLang="en-US" smtClean="0"/>
              <a:pPr/>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100" kern="1200" dirty="0">
              <a:solidFill>
                <a:schemeClr val="tx1"/>
              </a:solidFill>
              <a:effectLst/>
              <a:latin typeface="+mn-lt"/>
              <a:ea typeface="MS PGothic" panose="020B0600070205080204" pitchFamily="34" charset="-128"/>
              <a:cs typeface="ＭＳ Ｐゴシック" charset="0"/>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76DA6D9-8D85-4295-A41D-38242A75B778}" type="slidenum">
              <a:rPr lang="en-US" altLang="en-US"/>
              <a:pPr>
                <a:spcBef>
                  <a:spcPct val="0"/>
                </a:spcBef>
              </a:pPr>
              <a:t>23</a:t>
            </a:fld>
            <a:endParaRPr lang="en-US" altLang="en-US" dirty="0"/>
          </a:p>
        </p:txBody>
      </p:sp>
    </p:spTree>
    <p:extLst>
      <p:ext uri="{BB962C8B-B14F-4D97-AF65-F5344CB8AC3E}">
        <p14:creationId xmlns:p14="http://schemas.microsoft.com/office/powerpoint/2010/main" val="4026071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If your facility handles large amounts chemicals or other hazardous substances, include procedures for handling spills in your EAP, such as the following:</a:t>
            </a:r>
          </a:p>
          <a:p>
            <a:pPr marL="285750" indent="-285750">
              <a:buFont typeface="Arial" panose="020B0604020202020204" pitchFamily="34" charset="0"/>
              <a:buChar char="•"/>
            </a:pPr>
            <a:r>
              <a:rPr lang="en-US" altLang="en-US" dirty="0"/>
              <a:t>immediately notify the designated official or emergency coordinator about the spill, including the name of the material, its physical properties and hazards, the amount spilled, the exact location of the spill, and whether there are </a:t>
            </a:r>
            <a:r>
              <a:rPr lang="en-US" altLang="en-US"/>
              <a:t>any injuries</a:t>
            </a:r>
            <a:endParaRPr lang="en-US" altLang="en-US" dirty="0"/>
          </a:p>
          <a:p>
            <a:pPr marL="285750" indent="-285750">
              <a:buFont typeface="Arial" panose="020B0604020202020204" pitchFamily="34" charset="0"/>
              <a:buChar char="•"/>
            </a:pPr>
            <a:r>
              <a:rPr lang="en-US" altLang="en-US" dirty="0"/>
              <a:t>evacuate the building </a:t>
            </a:r>
            <a:r>
              <a:rPr lang="en-US" altLang="en-US"/>
              <a:t>as necessary</a:t>
            </a:r>
            <a:endParaRPr lang="en-US" altLang="en-US" dirty="0"/>
          </a:p>
          <a:p>
            <a:pPr marL="285750" indent="-285750">
              <a:buFont typeface="Arial" panose="020B0604020202020204" pitchFamily="34" charset="0"/>
              <a:buChar char="•"/>
            </a:pPr>
            <a:r>
              <a:rPr lang="en-US" altLang="en-US" dirty="0"/>
              <a:t>secure </a:t>
            </a:r>
            <a:r>
              <a:rPr lang="en-US" altLang="en-US"/>
              <a:t>the area</a:t>
            </a:r>
            <a:endParaRPr lang="en-US" altLang="en-US" dirty="0"/>
          </a:p>
          <a:p>
            <a:pPr marL="285750" indent="-285750">
              <a:buFont typeface="Arial" panose="020B0604020202020204" pitchFamily="34" charset="0"/>
              <a:buChar char="•"/>
            </a:pPr>
            <a:r>
              <a:rPr lang="en-US" altLang="en-US" dirty="0"/>
              <a:t>attend to injured personnel, and call the medical emergency number </a:t>
            </a:r>
            <a:r>
              <a:rPr lang="en-US" altLang="en-US"/>
              <a:t>if required</a:t>
            </a:r>
            <a:endParaRPr lang="en-US" altLang="en-US" dirty="0"/>
          </a:p>
          <a:p>
            <a:pPr marL="285750" indent="-285750">
              <a:buFont typeface="Arial" panose="020B0604020202020204" pitchFamily="34" charset="0"/>
              <a:buChar char="•"/>
            </a:pPr>
            <a:r>
              <a:rPr lang="en-US" altLang="en-US" dirty="0"/>
              <a:t>begin containing the spill only if you are trained and authorized to do so, using appropriate equipment, such as pads, booms, or </a:t>
            </a:r>
            <a:r>
              <a:rPr lang="en-US" altLang="en-US"/>
              <a:t>absorbent powder</a:t>
            </a:r>
            <a:endParaRPr lang="en-US" altLang="en-US" dirty="0"/>
          </a:p>
          <a:p>
            <a:pPr marL="285750" indent="-285750">
              <a:buFont typeface="Arial" panose="020B0604020202020204" pitchFamily="34" charset="0"/>
              <a:buChar char="•"/>
            </a:pPr>
            <a:r>
              <a:rPr lang="en-US" altLang="en-US"/>
              <a:t>activate </a:t>
            </a:r>
            <a:r>
              <a:rPr lang="en-US" altLang="en-US" dirty="0"/>
              <a:t>the spill cleanup procedures by contacting the designated personnel.</a:t>
            </a: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BAC8777-C96D-4C0D-994C-CBA910A0665D}" type="slidenum">
              <a:rPr lang="en-US" altLang="en-US" smtClean="0"/>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following are procedures </a:t>
            </a:r>
            <a:r>
              <a:rPr lang="en-US" altLang="en-US"/>
              <a:t>for a small </a:t>
            </a:r>
            <a:r>
              <a:rPr lang="en-US" altLang="en-US" dirty="0"/>
              <a:t>chemical spill:</a:t>
            </a:r>
          </a:p>
          <a:p>
            <a:pPr marL="285750" indent="-285750">
              <a:buFont typeface="Arial" panose="020B0604020202020204" pitchFamily="34" charset="0"/>
              <a:buChar char="•"/>
            </a:pPr>
            <a:r>
              <a:rPr lang="en-US" altLang="en-US" dirty="0"/>
              <a:t>immediately notify the designated official or </a:t>
            </a:r>
            <a:r>
              <a:rPr lang="en-US" altLang="en-US"/>
              <a:t>emergency coordinator</a:t>
            </a:r>
            <a:endParaRPr lang="en-US" altLang="en-US" dirty="0"/>
          </a:p>
          <a:p>
            <a:pPr marL="285750" indent="-285750">
              <a:buFont typeface="Arial" panose="020B0604020202020204" pitchFamily="34" charset="0"/>
              <a:buChar char="•"/>
            </a:pPr>
            <a:r>
              <a:rPr lang="en-US" altLang="en-US" dirty="0"/>
              <a:t>secure the area with caution tapes or cones to prevent other personnel from entering, especially if the material is toxic, corrosive, </a:t>
            </a:r>
            <a:r>
              <a:rPr lang="en-US" altLang="en-US"/>
              <a:t>or flammable</a:t>
            </a:r>
            <a:endParaRPr lang="en-US" altLang="en-US" dirty="0"/>
          </a:p>
          <a:p>
            <a:pPr marL="285750" indent="-285750">
              <a:buFont typeface="Arial" panose="020B0604020202020204" pitchFamily="34" charset="0"/>
              <a:buChar char="•"/>
            </a:pPr>
            <a:r>
              <a:rPr lang="en-US" altLang="en-US" dirty="0"/>
              <a:t>review the general spill </a:t>
            </a:r>
            <a:r>
              <a:rPr lang="en-US" altLang="en-US"/>
              <a:t>cleanup procedures</a:t>
            </a:r>
            <a:endParaRPr lang="en-US" altLang="en-US" dirty="0"/>
          </a:p>
          <a:p>
            <a:pPr marL="285750" indent="-285750">
              <a:buFont typeface="Arial" panose="020B0604020202020204" pitchFamily="34" charset="0"/>
              <a:buChar char="•"/>
            </a:pPr>
            <a:r>
              <a:rPr lang="en-US" altLang="en-US"/>
              <a:t>deal </a:t>
            </a:r>
            <a:r>
              <a:rPr lang="en-US" altLang="en-US" dirty="0"/>
              <a:t>with the spill in accordance with the instructions described in the safety data sheet, or SDS.</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23873C8-B519-4870-A7E0-D0D1A426E466}" type="slidenum">
              <a:rPr lang="en-US" altLang="en-US" smtClean="0"/>
              <a:pPr/>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100" kern="1200" dirty="0">
              <a:solidFill>
                <a:schemeClr val="tx1"/>
              </a:solidFill>
              <a:effectLst/>
              <a:latin typeface="+mn-lt"/>
              <a:ea typeface="MS PGothic" panose="020B0600070205080204" pitchFamily="34" charset="-128"/>
              <a:cs typeface="ＭＳ Ｐゴシック" charset="0"/>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76DA6D9-8D85-4295-A41D-38242A75B778}" type="slidenum">
              <a:rPr lang="en-US" altLang="en-US"/>
              <a:pPr>
                <a:spcBef>
                  <a:spcPct val="0"/>
                </a:spcBef>
              </a:pPr>
              <a:t>26</a:t>
            </a:fld>
            <a:endParaRPr lang="en-US" altLang="en-US" dirty="0"/>
          </a:p>
        </p:txBody>
      </p:sp>
    </p:spTree>
    <p:extLst>
      <p:ext uri="{BB962C8B-B14F-4D97-AF65-F5344CB8AC3E}">
        <p14:creationId xmlns:p14="http://schemas.microsoft.com/office/powerpoint/2010/main" val="17467162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number of bomb threats has been increasing, and responses to bomb threats are included in many organization’s emergency action plans.</a:t>
            </a:r>
          </a:p>
          <a:p>
            <a:r>
              <a:rPr lang="en-US" altLang="en-US" dirty="0"/>
              <a:t> </a:t>
            </a:r>
          </a:p>
          <a:p>
            <a:r>
              <a:rPr lang="en-US" altLang="en-US" dirty="0"/>
              <a:t>Treat all bomb threats seriously</a:t>
            </a:r>
            <a:r>
              <a:rPr lang="en-US" altLang="en-US"/>
              <a:t>. </a:t>
            </a:r>
          </a:p>
          <a:p>
            <a:endParaRPr lang="en-US" altLang="en-US" dirty="0"/>
          </a:p>
          <a:p>
            <a:r>
              <a:rPr lang="en-US" altLang="en-US" dirty="0"/>
              <a:t>In the event of a telephone </a:t>
            </a:r>
            <a:r>
              <a:rPr lang="en-US" altLang="en-US"/>
              <a:t>bomb threat:</a:t>
            </a:r>
          </a:p>
          <a:p>
            <a:pPr marL="285750" indent="-285750">
              <a:buFont typeface="Arial" panose="020B0604020202020204" pitchFamily="34" charset="0"/>
              <a:buChar char="•"/>
            </a:pPr>
            <a:r>
              <a:rPr lang="en-US" altLang="en-US"/>
              <a:t>stay </a:t>
            </a:r>
            <a:r>
              <a:rPr lang="en-US" altLang="en-US" dirty="0"/>
              <a:t>calm and be courteous. Listen, and do not interrupt the caller. </a:t>
            </a:r>
          </a:p>
          <a:p>
            <a:pPr marL="285750" indent="-285750">
              <a:buFont typeface="Arial" panose="020B0604020202020204" pitchFamily="34" charset="0"/>
              <a:buChar char="•"/>
            </a:pPr>
            <a:r>
              <a:rPr lang="en-US" altLang="en-US" dirty="0"/>
              <a:t>Keep the caller talking as long as possible.</a:t>
            </a:r>
          </a:p>
          <a:p>
            <a:pPr marL="285750" indent="-285750">
              <a:buFont typeface="Arial" panose="020B0604020202020204" pitchFamily="34" charset="0"/>
              <a:buChar char="•"/>
            </a:pPr>
            <a:r>
              <a:rPr lang="en-US" altLang="en-US" dirty="0"/>
              <a:t>As you listen, fill out a checklist, which is available from the Federal Emergency Management Agency’s website, as fully as possible with observations about the caller. </a:t>
            </a:r>
          </a:p>
          <a:p>
            <a:pPr marL="285750" indent="-285750">
              <a:buFont typeface="Arial" panose="020B0604020202020204" pitchFamily="34" charset="0"/>
              <a:buChar char="•"/>
            </a:pPr>
            <a:r>
              <a:rPr lang="en-US" altLang="en-US" dirty="0"/>
              <a:t>If it’s possible to do so, write a note to a colleague to call authorities while you are still on the phone.</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CC1DE0B-A6E2-491A-9A55-C0D20B0CBB9A}" type="slidenum">
              <a:rPr lang="en-US" altLang="en-US" smtClean="0"/>
              <a:pPr/>
              <a:t>27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At the end of the call, do the following:</a:t>
            </a:r>
          </a:p>
          <a:p>
            <a:pPr marL="285750" indent="-285750">
              <a:buFont typeface="Arial" panose="020B0604020202020204" pitchFamily="34" charset="0"/>
              <a:buChar char="•"/>
            </a:pPr>
            <a:r>
              <a:rPr lang="en-US" altLang="en-US" dirty="0"/>
              <a:t>activate a malicious </a:t>
            </a:r>
            <a:r>
              <a:rPr lang="en-US" altLang="en-US"/>
              <a:t>call trace</a:t>
            </a:r>
            <a:endParaRPr lang="en-US" altLang="en-US" dirty="0"/>
          </a:p>
          <a:p>
            <a:pPr marL="285750" indent="-285750">
              <a:buFont typeface="Arial" panose="020B0604020202020204" pitchFamily="34" charset="0"/>
              <a:buChar char="•"/>
            </a:pPr>
            <a:r>
              <a:rPr lang="en-US" altLang="en-US" dirty="0"/>
              <a:t>hang up the phone and do not answer it if it </a:t>
            </a:r>
            <a:r>
              <a:rPr lang="en-US" altLang="en-US"/>
              <a:t>rings again</a:t>
            </a:r>
            <a:endParaRPr lang="en-US" altLang="en-US" dirty="0"/>
          </a:p>
          <a:p>
            <a:pPr marL="285750" indent="-285750">
              <a:buFont typeface="Arial" panose="020B0604020202020204" pitchFamily="34" charset="0"/>
              <a:buChar char="•"/>
            </a:pPr>
            <a:r>
              <a:rPr lang="en-US" altLang="en-US" dirty="0"/>
              <a:t>call personnel responsible for corporate security functions and provide information about </a:t>
            </a:r>
            <a:r>
              <a:rPr lang="en-US" altLang="en-US"/>
              <a:t>the call</a:t>
            </a:r>
            <a:endParaRPr lang="en-US" altLang="en-US" dirty="0"/>
          </a:p>
          <a:p>
            <a:pPr marL="285750" indent="-285750">
              <a:buFont typeface="Arial" panose="020B0604020202020204" pitchFamily="34" charset="0"/>
              <a:buChar char="•"/>
            </a:pPr>
            <a:r>
              <a:rPr lang="en-US" altLang="en-US" dirty="0"/>
              <a:t>if a description of the bomb location was given, communicate this information and determine whether the caller appeared familiar with the facility by their description of the </a:t>
            </a:r>
            <a:r>
              <a:rPr lang="en-US" altLang="en-US"/>
              <a:t>bomb location</a:t>
            </a:r>
            <a:endParaRPr lang="en-US" altLang="en-US" dirty="0"/>
          </a:p>
          <a:p>
            <a:pPr marL="285750" indent="-285750">
              <a:buFont typeface="Arial" panose="020B0604020202020204" pitchFamily="34" charset="0"/>
              <a:buChar char="•"/>
            </a:pPr>
            <a:r>
              <a:rPr lang="en-US" altLang="en-US" dirty="0"/>
              <a:t>write out the caller’s message in its entirety and any other comments on a separate sheet of paper and attach to </a:t>
            </a:r>
            <a:r>
              <a:rPr lang="en-US" altLang="en-US"/>
              <a:t>the checklist</a:t>
            </a:r>
            <a:endParaRPr lang="en-US" altLang="en-US" dirty="0"/>
          </a:p>
          <a:p>
            <a:pPr marL="285750" indent="-285750">
              <a:buFont typeface="Arial" panose="020B0604020202020204" pitchFamily="34" charset="0"/>
              <a:buChar char="•"/>
            </a:pPr>
            <a:r>
              <a:rPr lang="en-US" altLang="en-US"/>
              <a:t>notify </a:t>
            </a:r>
            <a:r>
              <a:rPr lang="en-US" altLang="en-US" dirty="0"/>
              <a:t>your supervisor immediately.</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3110483-5842-4B16-BDF9-6DA47F10F184}" type="slidenum">
              <a:rPr lang="en-US" altLang="en-US" smtClean="0"/>
              <a:pPr/>
              <a:t>28</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100" kern="1200" dirty="0">
              <a:solidFill>
                <a:schemeClr val="tx1"/>
              </a:solidFill>
              <a:effectLst/>
              <a:latin typeface="+mn-lt"/>
              <a:ea typeface="MS PGothic" panose="020B0600070205080204" pitchFamily="34" charset="-128"/>
              <a:cs typeface="ＭＳ Ｐゴシック" charset="0"/>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76DA6D9-8D85-4295-A41D-38242A75B778}" type="slidenum">
              <a:rPr lang="en-US" altLang="en-US"/>
              <a:pPr>
                <a:spcBef>
                  <a:spcPct val="0"/>
                </a:spcBef>
              </a:pPr>
              <a:t>29</a:t>
            </a:fld>
            <a:endParaRPr lang="en-US" altLang="en-US" dirty="0"/>
          </a:p>
        </p:txBody>
      </p:sp>
    </p:spTree>
    <p:extLst>
      <p:ext uri="{BB962C8B-B14F-4D97-AF65-F5344CB8AC3E}">
        <p14:creationId xmlns:p14="http://schemas.microsoft.com/office/powerpoint/2010/main" val="1236353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 this training course, you will learn how to:</a:t>
            </a:r>
          </a:p>
          <a:p>
            <a:pPr marL="285750" indent="-285750">
              <a:buFont typeface="Arial" panose="020B0604020202020204" pitchFamily="34" charset="0"/>
              <a:buChar char="•"/>
            </a:pPr>
            <a:r>
              <a:rPr lang="en-US" altLang="en-US"/>
              <a:t>Develop an emergency action plan based on hazards and other potential emergencies</a:t>
            </a:r>
          </a:p>
          <a:p>
            <a:pPr marL="285750" indent="-285750">
              <a:buFont typeface="Arial" panose="020B0604020202020204" pitchFamily="34" charset="0"/>
              <a:buChar char="•"/>
            </a:pPr>
            <a:r>
              <a:rPr lang="en-US" altLang="en-US"/>
              <a:t>Assign responsibilities to employees</a:t>
            </a:r>
          </a:p>
          <a:p>
            <a:pPr marL="285750" indent="-285750">
              <a:buFont typeface="Arial" panose="020B0604020202020204" pitchFamily="34" charset="0"/>
              <a:buChar char="•"/>
            </a:pPr>
            <a:r>
              <a:rPr lang="en-US" altLang="en-US"/>
              <a:t>Understand the process of deploying an emergency action plan</a:t>
            </a:r>
          </a:p>
          <a:p>
            <a:pPr marL="285750" indent="-285750">
              <a:buFont typeface="Arial" panose="020B0604020202020204" pitchFamily="34" charset="0"/>
              <a:buChar char="•"/>
            </a:pPr>
            <a:r>
              <a:rPr lang="en-US" altLang="en-US"/>
              <a:t>Learn the initial steps in handling medical, fire, and other emergencies</a:t>
            </a:r>
          </a:p>
          <a:p>
            <a:pPr marL="285750" indent="-285750">
              <a:buFont typeface="Arial" panose="020B0604020202020204" pitchFamily="34" charset="0"/>
              <a:buChar char="•"/>
            </a:pPr>
            <a:r>
              <a:rPr lang="en-US" altLang="en-US"/>
              <a:t>Address natural disasters that may affect the workplace. </a:t>
            </a: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009E4D2-5ED7-41A1-B06F-78832040FE0B}" type="slidenum">
              <a:rPr lang="en-US" altLang="en-US" smtClean="0"/>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Emergency action plans typically include procedures to follow if natural disasters common to the area threaten a workplace</a:t>
            </a:r>
            <a:r>
              <a:rPr lang="en-US" altLang="en-US"/>
              <a:t>. </a:t>
            </a:r>
          </a:p>
          <a:p>
            <a:endParaRPr lang="en-US" altLang="en-US" dirty="0"/>
          </a:p>
          <a:p>
            <a:pPr marL="285750" indent="-285750">
              <a:buFont typeface="Arial" panose="020B0604020202020204" pitchFamily="34" charset="0"/>
              <a:buChar char="•"/>
            </a:pPr>
            <a:r>
              <a:rPr lang="en-US" altLang="en-US" dirty="0"/>
              <a:t>Tornadoes can occur almost anywhere, but are more common and severe in some </a:t>
            </a:r>
            <a:r>
              <a:rPr lang="en-US" altLang="en-US"/>
              <a:t>areas.</a:t>
            </a:r>
            <a:endParaRPr lang="en-US" altLang="en-US" dirty="0"/>
          </a:p>
          <a:p>
            <a:pPr marL="285750" indent="-285750">
              <a:buFont typeface="Arial" panose="020B0604020202020204" pitchFamily="34" charset="0"/>
              <a:buChar char="•"/>
            </a:pPr>
            <a:r>
              <a:rPr lang="en-US" altLang="en-US" dirty="0"/>
              <a:t>When a tornado warning is issued by sirens or other means, immediately go to your designated on-site shelter.</a:t>
            </a:r>
          </a:p>
          <a:p>
            <a:pPr marL="285750" indent="-285750">
              <a:buFont typeface="Arial" panose="020B0604020202020204" pitchFamily="34" charset="0"/>
              <a:buChar char="•"/>
            </a:pPr>
            <a:r>
              <a:rPr lang="en-US" altLang="en-US" dirty="0"/>
              <a:t>If there is no on-site shelter, go to a windowless interior room or hallway on the lowest floor of the building.</a:t>
            </a:r>
          </a:p>
          <a:p>
            <a:pPr marL="285750" indent="-285750">
              <a:buFont typeface="Arial" panose="020B0604020202020204" pitchFamily="34" charset="0"/>
              <a:buChar char="•"/>
            </a:pPr>
            <a:r>
              <a:rPr lang="en-US" altLang="en-US" dirty="0"/>
              <a:t>Stay away from outside walls and windows.</a:t>
            </a:r>
          </a:p>
          <a:p>
            <a:pPr marL="285750" indent="-285750">
              <a:buFont typeface="Arial" panose="020B0604020202020204" pitchFamily="34" charset="0"/>
              <a:buChar char="•"/>
            </a:pPr>
            <a:r>
              <a:rPr lang="en-US" altLang="en-US" dirty="0"/>
              <a:t>Use your arms to protect your head and neck.</a:t>
            </a:r>
          </a:p>
          <a:p>
            <a:pPr marL="285750" indent="-285750">
              <a:buFont typeface="Arial" panose="020B0604020202020204" pitchFamily="34" charset="0"/>
              <a:buChar char="•"/>
            </a:pPr>
            <a:r>
              <a:rPr lang="en-US" altLang="en-US" dirty="0"/>
              <a:t>Remain sheltered until the designated individual announces that the tornado threat is over. This is described as “sheltering-in-place.”</a:t>
            </a: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4717847-C320-4D94-88DF-85DF5B71881B}" type="slidenum">
              <a:rPr lang="en-US" altLang="en-US" smtClean="0"/>
              <a:pPr/>
              <a:t>30</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Earthquakes can occur almost anywhere, at any time of year, and are impossible to </a:t>
            </a:r>
            <a:r>
              <a:rPr lang="en-US" altLang="en-US"/>
              <a:t>predict.</a:t>
            </a:r>
          </a:p>
          <a:p>
            <a:endParaRPr lang="en-US" altLang="en-US" dirty="0"/>
          </a:p>
          <a:p>
            <a:r>
              <a:rPr lang="en-US" altLang="en-US" dirty="0"/>
              <a:t>Most earthquake-related injuries result from collapsing walls, flying glass, and falling objects as a result of the ground shaking, or people trying to move more than a few feet during the </a:t>
            </a:r>
            <a:r>
              <a:rPr lang="en-US" altLang="en-US"/>
              <a:t>shaking.</a:t>
            </a:r>
          </a:p>
          <a:p>
            <a:endParaRPr lang="en-US" altLang="en-US" dirty="0"/>
          </a:p>
          <a:p>
            <a:r>
              <a:rPr lang="en-US" altLang="en-US" dirty="0"/>
              <a:t>If an </a:t>
            </a:r>
            <a:r>
              <a:rPr lang="en-US" altLang="en-US"/>
              <a:t>earthquake starts: </a:t>
            </a:r>
          </a:p>
          <a:p>
            <a:pPr marL="285750" indent="-285750">
              <a:buFont typeface="Arial" panose="020B0604020202020204" pitchFamily="34" charset="0"/>
              <a:buChar char="•"/>
            </a:pPr>
            <a:r>
              <a:rPr lang="en-US" altLang="en-US"/>
              <a:t>Immediately </a:t>
            </a:r>
            <a:r>
              <a:rPr lang="en-US" altLang="en-US" dirty="0"/>
              <a:t>get under a close-by sturdy desk, table, or other protective structure, and hold </a:t>
            </a:r>
            <a:r>
              <a:rPr lang="en-US" altLang="en-US"/>
              <a:t>onto it.</a:t>
            </a:r>
          </a:p>
          <a:p>
            <a:pPr marL="285750" indent="-285750">
              <a:buFont typeface="Arial" panose="020B0604020202020204" pitchFamily="34" charset="0"/>
              <a:buChar char="•"/>
            </a:pPr>
            <a:r>
              <a:rPr lang="en-US" altLang="en-US"/>
              <a:t>Protect </a:t>
            </a:r>
            <a:r>
              <a:rPr lang="en-US" altLang="en-US" dirty="0"/>
              <a:t>your eyes by keeping your </a:t>
            </a:r>
            <a:r>
              <a:rPr lang="en-US" altLang="en-US"/>
              <a:t>head down.</a:t>
            </a:r>
          </a:p>
          <a:p>
            <a:pPr marL="285750" indent="-285750">
              <a:buFont typeface="Arial" panose="020B0604020202020204" pitchFamily="34" charset="0"/>
              <a:buChar char="•"/>
            </a:pPr>
            <a:r>
              <a:rPr lang="en-US" altLang="en-US"/>
              <a:t>Keep </a:t>
            </a:r>
            <a:r>
              <a:rPr lang="en-US" altLang="en-US" dirty="0"/>
              <a:t>away from overhead fixtures, windows, filing cabinets, and electrical </a:t>
            </a:r>
            <a:r>
              <a:rPr lang="en-US" altLang="en-US"/>
              <a:t>power sources.</a:t>
            </a:r>
          </a:p>
          <a:p>
            <a:pPr marL="285750" indent="-285750">
              <a:buFont typeface="Arial" panose="020B0604020202020204" pitchFamily="34" charset="0"/>
              <a:buChar char="•"/>
            </a:pPr>
            <a:r>
              <a:rPr lang="en-US" altLang="en-US"/>
              <a:t>Stay </a:t>
            </a:r>
            <a:r>
              <a:rPr lang="en-US" altLang="en-US" dirty="0"/>
              <a:t>in your safe place and remain calm until your designated emergency coordinator gives an all-clear signal or issues further directions, or until the shaking stops.</a:t>
            </a:r>
            <a:r>
              <a:rPr lang="en-US" altLang="en-US"/>
              <a:t>	</a:t>
            </a:r>
          </a:p>
          <a:p>
            <a:pPr marL="285750" indent="-285750">
              <a:buFont typeface="Arial" panose="020B0604020202020204" pitchFamily="34" charset="0"/>
              <a:buChar char="•"/>
            </a:pPr>
            <a:r>
              <a:rPr lang="en-US" altLang="en-US"/>
              <a:t>Evacuate </a:t>
            </a:r>
            <a:r>
              <a:rPr lang="en-US" altLang="en-US" dirty="0"/>
              <a:t>only if instructed by your </a:t>
            </a:r>
            <a:r>
              <a:rPr lang="en-US" altLang="en-US"/>
              <a:t>emergency coordinator.</a:t>
            </a:r>
          </a:p>
          <a:p>
            <a:pPr marL="285750" indent="-285750">
              <a:buFont typeface="Arial" panose="020B0604020202020204" pitchFamily="34" charset="0"/>
              <a:buChar char="•"/>
            </a:pPr>
            <a:r>
              <a:rPr lang="en-US" altLang="en-US"/>
              <a:t>If </a:t>
            </a:r>
            <a:r>
              <a:rPr lang="en-US" altLang="en-US" dirty="0"/>
              <a:t>you are outside when an earthquake starts, stay outside and move away from buildings, trees, and </a:t>
            </a:r>
            <a:r>
              <a:rPr lang="en-US" altLang="en-US"/>
              <a:t>power lines.</a:t>
            </a:r>
          </a:p>
          <a:p>
            <a:pPr marL="285750" indent="-285750">
              <a:buFont typeface="Arial" panose="020B0604020202020204" pitchFamily="34" charset="0"/>
              <a:buChar char="•"/>
            </a:pPr>
            <a:r>
              <a:rPr lang="en-US" altLang="en-US"/>
              <a:t>Be </a:t>
            </a:r>
            <a:r>
              <a:rPr lang="en-US" altLang="en-US" dirty="0"/>
              <a:t>on the lookout for fires. Fire is the most common earthquake-related hazard, due to broken gas lines, damaged electrical lines or appliances, and previously contained fires or sparks </a:t>
            </a:r>
            <a:r>
              <a:rPr lang="en-US" altLang="en-US"/>
              <a:t>being released.</a:t>
            </a:r>
          </a:p>
          <a:p>
            <a:pPr marL="285750" indent="-285750">
              <a:buFont typeface="Arial" panose="020B0604020202020204" pitchFamily="34" charset="0"/>
              <a:buChar char="•"/>
            </a:pPr>
            <a:r>
              <a:rPr lang="en-US" altLang="en-US"/>
              <a:t>Be </a:t>
            </a:r>
            <a:r>
              <a:rPr lang="en-US" altLang="en-US" dirty="0"/>
              <a:t>ready for aftershocks.</a:t>
            </a:r>
          </a:p>
          <a:p>
            <a:r>
              <a:rPr lang="en-US" altLang="en-US" dirty="0"/>
              <a:t> </a:t>
            </a: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11BB545-EBE1-4E75-90DB-E3C8E618C549}" type="slidenum">
              <a:rPr lang="en-US" altLang="en-US" smtClean="0"/>
              <a:pPr/>
              <a:t>31</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If a flood or tsunami alert is issued and you are indoors, be ready to evacuate, as directed by your emergency coordinator or other designated official, and follow the recommended primary or secondary evacuation routes.</a:t>
            </a:r>
          </a:p>
          <a:p>
            <a:r>
              <a:rPr lang="en-US" altLang="en-US" dirty="0"/>
              <a:t> </a:t>
            </a:r>
          </a:p>
          <a:p>
            <a:r>
              <a:rPr lang="en-US" altLang="en-US" dirty="0"/>
              <a:t>If the alert is issued and you are working outdoors, for example at a remote jobsite, follow evacuation routes or climb to high ground and stay </a:t>
            </a:r>
            <a:r>
              <a:rPr lang="en-US" altLang="en-US"/>
              <a:t>there.</a:t>
            </a:r>
          </a:p>
          <a:p>
            <a:endParaRPr lang="en-US" altLang="en-US" dirty="0"/>
          </a:p>
          <a:p>
            <a:r>
              <a:rPr lang="en-US" altLang="en-US" dirty="0"/>
              <a:t>Avoid walking or driving through flood </a:t>
            </a:r>
            <a:r>
              <a:rPr lang="en-US" altLang="en-US"/>
              <a:t>water.</a:t>
            </a:r>
          </a:p>
          <a:p>
            <a:endParaRPr lang="en-US" altLang="en-US" dirty="0"/>
          </a:p>
          <a:p>
            <a:r>
              <a:rPr lang="en-US" altLang="en-US" dirty="0"/>
              <a:t>If your vehicle stalls, abandon it immediately, and climb to a higher ground.</a:t>
            </a: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9D7C45F-42F6-425D-9E33-E4839D281CD0}" type="slidenum">
              <a:rPr lang="en-US" altLang="en-US" smtClean="0"/>
              <a:pPr/>
              <a:t>32</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nature of a hurricane provides for more warning than other natural and weather disasters. A hurricane watch is issued when a hurricane becomes a threat to a coastal area</a:t>
            </a:r>
            <a:r>
              <a:rPr lang="en-US" altLang="en-US"/>
              <a:t>. </a:t>
            </a:r>
          </a:p>
          <a:p>
            <a:endParaRPr lang="en-US" altLang="en-US"/>
          </a:p>
          <a:p>
            <a:r>
              <a:rPr lang="en-US" altLang="en-US"/>
              <a:t>A </a:t>
            </a:r>
            <a:r>
              <a:rPr lang="en-US" altLang="en-US" dirty="0"/>
              <a:t>hurricane warning is issued when hurricane winds of 74 mph or higher or a combination of dangerously high water and rough seas is expected in the area within 24 hours.</a:t>
            </a:r>
          </a:p>
          <a:p>
            <a:r>
              <a:rPr lang="en-US" altLang="en-US" dirty="0"/>
              <a:t> </a:t>
            </a:r>
          </a:p>
          <a:p>
            <a:r>
              <a:rPr lang="en-US" altLang="en-US" dirty="0"/>
              <a:t>Once a hurricane watch has been issued:</a:t>
            </a:r>
          </a:p>
          <a:p>
            <a:pPr marL="285750" indent="-285750">
              <a:buFont typeface="Arial" panose="020B0604020202020204" pitchFamily="34" charset="0"/>
              <a:buChar char="•"/>
            </a:pPr>
            <a:r>
              <a:rPr lang="en-US" altLang="en-US" dirty="0"/>
              <a:t>Stay calm and await instructions from your emergency coordinator or other designated official.	</a:t>
            </a:r>
          </a:p>
          <a:p>
            <a:pPr marL="285750" indent="-285750">
              <a:buFont typeface="Arial" panose="020B0604020202020204" pitchFamily="34" charset="0"/>
              <a:buChar char="•"/>
            </a:pPr>
            <a:r>
              <a:rPr lang="en-US" altLang="en-US" dirty="0"/>
              <a:t>Monitor local TV and radio stations for updates.</a:t>
            </a:r>
          </a:p>
          <a:p>
            <a:pPr marL="285750" indent="-285750">
              <a:buFont typeface="Arial" panose="020B0604020202020204" pitchFamily="34" charset="0"/>
              <a:buChar char="•"/>
            </a:pPr>
            <a:r>
              <a:rPr lang="en-US" altLang="en-US" dirty="0"/>
              <a:t>Employees designated in the EAP may be asked to secure the building against winds and possible flooding, and to prepare machinery and equipment for a power loss.</a:t>
            </a: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10892C7-2AD8-471C-93F9-2F640FE82E73}" type="slidenum">
              <a:rPr lang="en-US" altLang="en-US" smtClean="0"/>
              <a:pPr/>
              <a:t>33</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If you are at your workplace when a hurricane hits, and it’s no longer sa</a:t>
            </a:r>
            <a:r>
              <a:rPr lang="en-US" altLang="en-US" dirty="0">
                <a:solidFill>
                  <a:srgbClr val="FF0000"/>
                </a:solidFill>
              </a:rPr>
              <a:t>f</a:t>
            </a:r>
            <a:r>
              <a:rPr lang="en-US" altLang="en-US" dirty="0"/>
              <a:t>e to evacuate, remain indoors.</a:t>
            </a:r>
          </a:p>
          <a:p>
            <a:r>
              <a:rPr lang="en-US" altLang="en-US" dirty="0"/>
              <a:t> </a:t>
            </a:r>
          </a:p>
          <a:p>
            <a:r>
              <a:rPr lang="en-US" altLang="en-US" dirty="0"/>
              <a:t>Choose a shelter with the following options:</a:t>
            </a:r>
          </a:p>
          <a:p>
            <a:pPr marL="285750" indent="-285750">
              <a:buFont typeface="Arial" panose="020B0604020202020204" pitchFamily="34" charset="0"/>
              <a:buChar char="•"/>
            </a:pPr>
            <a:r>
              <a:rPr lang="en-US" altLang="en-US" dirty="0"/>
              <a:t>a small interior room without windows on the </a:t>
            </a:r>
            <a:r>
              <a:rPr lang="en-US" altLang="en-US"/>
              <a:t>lowest floor</a:t>
            </a:r>
            <a:endParaRPr lang="en-US" altLang="en-US" dirty="0"/>
          </a:p>
          <a:p>
            <a:pPr marL="285750" indent="-285750">
              <a:buFont typeface="Arial" panose="020B0604020202020204" pitchFamily="34" charset="0"/>
              <a:buChar char="•"/>
            </a:pPr>
            <a:r>
              <a:rPr lang="en-US" altLang="en-US" dirty="0"/>
              <a:t>a hallway away from doors and windows on the </a:t>
            </a:r>
            <a:r>
              <a:rPr lang="en-US" altLang="en-US"/>
              <a:t>lowest floor</a:t>
            </a:r>
            <a:endParaRPr lang="en-US" altLang="en-US" dirty="0"/>
          </a:p>
          <a:p>
            <a:pPr marL="285750" indent="-285750">
              <a:buFont typeface="Arial" panose="020B0604020202020204" pitchFamily="34" charset="0"/>
              <a:buChar char="•"/>
            </a:pPr>
            <a:r>
              <a:rPr lang="en-US" altLang="en-US" dirty="0"/>
              <a:t>or a room with no windows constructed with reinforced concrete, brick, or block.	</a:t>
            </a:r>
          </a:p>
          <a:p>
            <a:r>
              <a:rPr lang="en-US" altLang="en-US" dirty="0"/>
              <a:t> </a:t>
            </a:r>
          </a:p>
          <a:p>
            <a:r>
              <a:rPr lang="en-US" altLang="en-US" dirty="0"/>
              <a:t>Please note that if flooding is expected, you may need to avoid the lowest floor.</a:t>
            </a: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0995C17-36AB-4DD1-84F5-E798760358AA}" type="slidenum">
              <a:rPr lang="en-US" altLang="en-US" smtClean="0"/>
              <a:pPr/>
              <a:t>34</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Blizzards are another weather emergency usually predicted in advance. If a blizzard occurs and you don’t have time to evacuate your workplace, stay calm, await instructions from emergency coordinator or other designated official, and stay indoors.</a:t>
            </a:r>
          </a:p>
          <a:p>
            <a:r>
              <a:rPr lang="en-US" altLang="en-US" dirty="0"/>
              <a:t> </a:t>
            </a:r>
          </a:p>
          <a:p>
            <a:r>
              <a:rPr lang="en-US" altLang="en-US" dirty="0"/>
              <a:t>If there is no heat:</a:t>
            </a:r>
          </a:p>
          <a:p>
            <a:pPr marL="285750" indent="-285750">
              <a:buFont typeface="Arial" panose="020B0604020202020204" pitchFamily="34" charset="0"/>
              <a:buChar char="•"/>
            </a:pPr>
            <a:r>
              <a:rPr lang="en-US" altLang="en-US" dirty="0"/>
              <a:t>Close off unneeded rooms or areas.</a:t>
            </a:r>
          </a:p>
          <a:p>
            <a:pPr marL="285750" indent="-285750">
              <a:buFont typeface="Arial" panose="020B0604020202020204" pitchFamily="34" charset="0"/>
              <a:buChar char="•"/>
            </a:pPr>
            <a:r>
              <a:rPr lang="en-US" altLang="en-US" dirty="0"/>
              <a:t>Stuff towels or rags in the cracks under doors.</a:t>
            </a:r>
          </a:p>
          <a:p>
            <a:pPr marL="285750" indent="-285750">
              <a:buFont typeface="Arial" panose="020B0604020202020204" pitchFamily="34" charset="0"/>
              <a:buChar char="•"/>
            </a:pPr>
            <a:r>
              <a:rPr lang="en-US" altLang="en-US" dirty="0"/>
              <a:t>Cover the windows at night.</a:t>
            </a:r>
          </a:p>
          <a:p>
            <a:pPr marL="285750" indent="-285750">
              <a:buFont typeface="Arial" panose="020B0604020202020204" pitchFamily="34" charset="0"/>
              <a:buChar char="•"/>
            </a:pPr>
            <a:r>
              <a:rPr lang="en-US" altLang="en-US" dirty="0"/>
              <a:t>Eat and drink. Food provides the body with energy and heat. Fluids prevent dehydration.</a:t>
            </a:r>
          </a:p>
          <a:p>
            <a:pPr marL="285750" indent="-285750">
              <a:buFont typeface="Arial" panose="020B0604020202020204" pitchFamily="34" charset="0"/>
              <a:buChar char="•"/>
            </a:pPr>
            <a:r>
              <a:rPr lang="en-US" altLang="en-US" dirty="0"/>
              <a:t>Wear layers of loose-fitting, light-weight, warm clothing, if available.</a:t>
            </a: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60FEB38-1EAE-4D3A-AD1B-5D6FB6A6E89B}" type="slidenum">
              <a:rPr lang="en-US" altLang="en-US" smtClean="0"/>
              <a:pPr/>
              <a:t>35</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If your business is in an area prone to blizzards, and employees work at remote jobsites or are frequently on the road, include in your EAP procedures for them to follow if they become stranded in a vehicle during a blizzard.</a:t>
            </a:r>
          </a:p>
          <a:p>
            <a:r>
              <a:rPr lang="en-US" altLang="en-US" dirty="0"/>
              <a:t> </a:t>
            </a:r>
          </a:p>
          <a:p>
            <a:pPr marL="285750" indent="-285750">
              <a:buFont typeface="Arial" panose="020B0604020202020204" pitchFamily="34" charset="0"/>
              <a:buChar char="•"/>
            </a:pPr>
            <a:r>
              <a:rPr lang="en-US" altLang="en-US" dirty="0"/>
              <a:t>Stay in the vehicle.</a:t>
            </a:r>
          </a:p>
          <a:p>
            <a:pPr marL="285750" indent="-285750">
              <a:buFont typeface="Arial" panose="020B0604020202020204" pitchFamily="34" charset="0"/>
              <a:buChar char="•"/>
            </a:pPr>
            <a:r>
              <a:rPr lang="en-US" altLang="en-US" dirty="0"/>
              <a:t>Run the motor about ten minutes each hour. Open the windows a little for fresh air to avoid carbon monoxide poisoning. Make sure the exhaust pipe is not blocked.	</a:t>
            </a:r>
          </a:p>
          <a:p>
            <a:pPr marL="285750" indent="-285750">
              <a:buFont typeface="Arial" panose="020B0604020202020204" pitchFamily="34" charset="0"/>
              <a:buChar char="•"/>
            </a:pPr>
            <a:r>
              <a:rPr lang="en-US" altLang="en-US" dirty="0"/>
              <a:t>Make yourself visible to rescuers.</a:t>
            </a:r>
          </a:p>
          <a:p>
            <a:pPr marL="285750" indent="-285750">
              <a:buFont typeface="Arial" panose="020B0604020202020204" pitchFamily="34" charset="0"/>
              <a:buChar char="•"/>
            </a:pPr>
            <a:r>
              <a:rPr lang="en-US" altLang="en-US" dirty="0"/>
              <a:t>Turn on the dome light at night when running the engine.</a:t>
            </a:r>
          </a:p>
          <a:p>
            <a:pPr marL="285750" indent="-285750">
              <a:buFont typeface="Arial" panose="020B0604020202020204" pitchFamily="34" charset="0"/>
              <a:buChar char="•"/>
            </a:pPr>
            <a:r>
              <a:rPr lang="en-US" altLang="en-US" dirty="0"/>
              <a:t>Tie a colored cloth to your antenna or door.</a:t>
            </a:r>
          </a:p>
          <a:p>
            <a:pPr marL="285750" indent="-285750">
              <a:buFont typeface="Arial" panose="020B0604020202020204" pitchFamily="34" charset="0"/>
              <a:buChar char="•"/>
            </a:pPr>
            <a:r>
              <a:rPr lang="en-US" altLang="en-US" dirty="0"/>
              <a:t>Raise the hood after the snow stops falling.</a:t>
            </a:r>
          </a:p>
          <a:p>
            <a:pPr marL="285750" indent="-285750">
              <a:buFont typeface="Arial" panose="020B0604020202020204" pitchFamily="34" charset="0"/>
              <a:buChar char="•"/>
            </a:pPr>
            <a:r>
              <a:rPr lang="en-US" altLang="en-US" dirty="0"/>
              <a:t>Exercise to keep blood circulating and to keep warm.</a:t>
            </a:r>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B18584E-2711-4A47-A39E-0384B39588BF}" type="slidenum">
              <a:rPr lang="en-US" altLang="en-US" smtClean="0"/>
              <a:pPr/>
              <a:t>36</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 emergency action plan is a written or oral plan outlining steps a workplace will follow in the event of an emergency.</a:t>
            </a:r>
          </a:p>
          <a:p>
            <a:r>
              <a:rPr lang="en-US" altLang="en-US" dirty="0"/>
              <a:t> </a:t>
            </a:r>
          </a:p>
          <a:p>
            <a:r>
              <a:rPr lang="en-US" altLang="en-US" dirty="0"/>
              <a:t>It includes </a:t>
            </a:r>
            <a:r>
              <a:rPr lang="en-US" altLang="en-US"/>
              <a:t>procedures for: </a:t>
            </a:r>
          </a:p>
          <a:p>
            <a:pPr marL="285750" indent="-285750">
              <a:buFont typeface="Arial" panose="020B0604020202020204" pitchFamily="34" charset="0"/>
              <a:buChar char="•"/>
            </a:pPr>
            <a:r>
              <a:rPr lang="en-US" altLang="en-US"/>
              <a:t>reporting emergencies</a:t>
            </a:r>
          </a:p>
          <a:p>
            <a:pPr marL="285750" indent="-285750">
              <a:buFont typeface="Arial" panose="020B0604020202020204" pitchFamily="34" charset="0"/>
              <a:buChar char="•"/>
            </a:pPr>
            <a:r>
              <a:rPr lang="en-US" altLang="en-US"/>
              <a:t>evacuating </a:t>
            </a:r>
            <a:r>
              <a:rPr lang="en-US" altLang="en-US" dirty="0"/>
              <a:t>a facility or sheltering-in-place </a:t>
            </a:r>
            <a:r>
              <a:rPr lang="en-US" altLang="en-US"/>
              <a:t>as appropriate</a:t>
            </a:r>
          </a:p>
          <a:p>
            <a:pPr marL="285750" indent="-285750">
              <a:buFont typeface="Arial" panose="020B0604020202020204" pitchFamily="34" charset="0"/>
              <a:buChar char="•"/>
            </a:pPr>
            <a:r>
              <a:rPr lang="en-US" altLang="en-US"/>
              <a:t>accounting </a:t>
            </a:r>
            <a:r>
              <a:rPr lang="en-US" altLang="en-US" dirty="0"/>
              <a:t>for </a:t>
            </a:r>
            <a:r>
              <a:rPr lang="en-US" altLang="en-US"/>
              <a:t>all employees</a:t>
            </a:r>
            <a:endParaRPr lang="en-US" altLang="en-US" baseline="0"/>
          </a:p>
          <a:p>
            <a:pPr marL="285750" indent="-285750">
              <a:buFont typeface="Arial" panose="020B0604020202020204" pitchFamily="34" charset="0"/>
              <a:buChar char="•"/>
            </a:pPr>
            <a:r>
              <a:rPr lang="en-US" altLang="en-US"/>
              <a:t>responding </a:t>
            </a:r>
            <a:r>
              <a:rPr lang="en-US" altLang="en-US" dirty="0"/>
              <a:t>to emergency situations</a:t>
            </a:r>
            <a:r>
              <a:rPr lang="en-US" altLang="en-US"/>
              <a:t>. </a:t>
            </a:r>
          </a:p>
          <a:p>
            <a:pPr marL="285750" indent="-285750">
              <a:buFont typeface="Arial" panose="020B0604020202020204" pitchFamily="34" charset="0"/>
              <a:buChar char="•"/>
            </a:pPr>
            <a:endParaRPr lang="en-US" altLang="en-US"/>
          </a:p>
          <a:p>
            <a:pPr marL="0" indent="0">
              <a:buFont typeface="Arial" panose="020B0604020202020204" pitchFamily="34" charset="0"/>
              <a:buNone/>
            </a:pPr>
            <a:r>
              <a:rPr lang="en-US" altLang="en-US"/>
              <a:t>EAPs </a:t>
            </a:r>
            <a:r>
              <a:rPr lang="en-US" altLang="en-US" dirty="0"/>
              <a:t>also designate employees responsible for rescue, medical, and critical plant operations. Employee training will assure that employers and employees know the procedures and their roles when emergencies strike.</a:t>
            </a:r>
          </a:p>
          <a:p>
            <a:r>
              <a:rPr lang="en-US" altLang="en-US" dirty="0"/>
              <a:t> </a:t>
            </a:r>
          </a:p>
          <a:p>
            <a:r>
              <a:rPr lang="en-US" altLang="en-US" dirty="0"/>
              <a:t>Possible emergency situations include medical, fire, power, chemical, and bomb threats.</a:t>
            </a:r>
          </a:p>
          <a:p>
            <a:r>
              <a:rPr lang="en-US" altLang="en-US" dirty="0"/>
              <a:t> </a:t>
            </a:r>
          </a:p>
          <a:p>
            <a:r>
              <a:rPr lang="en-US" altLang="en-US" dirty="0"/>
              <a:t>Severe weather and natural disasters such as tornadoes, hurricanes, earthquakes, floods, and blizzards, depending on a facility’s geographic location, also need to be addressed.</a:t>
            </a:r>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3D58C2D-CFAF-4AB0-A74A-150FC5B72967}" type="slidenum">
              <a:rPr lang="en-US" altLang="en-US" smtClean="0"/>
              <a:pPr/>
              <a:t>37</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xfrm>
            <a:off x="809625" y="685800"/>
            <a:ext cx="5238750" cy="3429000"/>
          </a:xfrm>
          <a:ln/>
        </p:spPr>
      </p:sp>
      <p:sp>
        <p:nvSpPr>
          <p:cNvPr id="4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en-US"/>
              <a:t>The course will discuss:</a:t>
            </a:r>
          </a:p>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a:t>developing an emergency action plan</a:t>
            </a:r>
          </a:p>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a:t>medical emergencies</a:t>
            </a:r>
          </a:p>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a:t>fire emergencies</a:t>
            </a:r>
          </a:p>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a:t>extended power loss</a:t>
            </a:r>
          </a:p>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a:t>chemical spills</a:t>
            </a:r>
          </a:p>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a:t>telephone bomb threats</a:t>
            </a:r>
          </a:p>
          <a:p>
            <a:pPr marL="285750" marR="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a:t>severe weather and natural disasters</a:t>
            </a:r>
            <a:endParaRPr lang="en-US" altLang="en-US" dirty="0">
              <a:latin typeface="Arial" panose="020B0604020202020204" pitchFamily="34" charset="0"/>
              <a:cs typeface="Arial" panose="020B0604020202020204" pitchFamily="34" charset="0"/>
            </a:endParaRPr>
          </a:p>
        </p:txBody>
      </p:sp>
      <p:sp>
        <p:nvSpPr>
          <p:cNvPr id="4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84225" indent="-301625">
              <a:spcBef>
                <a:spcPct val="30000"/>
              </a:spcBef>
              <a:defRPr sz="1200">
                <a:solidFill>
                  <a:schemeClr val="tx1"/>
                </a:solidFill>
                <a:latin typeface="Arial" panose="020B0604020202020204" pitchFamily="34" charset="0"/>
                <a:cs typeface="Arial" panose="020B0604020202020204" pitchFamily="34" charset="0"/>
              </a:defRPr>
            </a:lvl2pPr>
            <a:lvl3pPr marL="1208088" indent="-241300">
              <a:spcBef>
                <a:spcPct val="30000"/>
              </a:spcBef>
              <a:defRPr sz="1200">
                <a:solidFill>
                  <a:schemeClr val="tx1"/>
                </a:solidFill>
                <a:latin typeface="Arial" panose="020B0604020202020204" pitchFamily="34" charset="0"/>
                <a:cs typeface="Arial" panose="020B0604020202020204" pitchFamily="34" charset="0"/>
              </a:defRPr>
            </a:lvl3pPr>
            <a:lvl4pPr marL="1690688" indent="-241300">
              <a:spcBef>
                <a:spcPct val="30000"/>
              </a:spcBef>
              <a:defRPr sz="1200">
                <a:solidFill>
                  <a:schemeClr val="tx1"/>
                </a:solidFill>
                <a:latin typeface="Arial" panose="020B0604020202020204" pitchFamily="34" charset="0"/>
                <a:cs typeface="Arial" panose="020B0604020202020204" pitchFamily="34" charset="0"/>
              </a:defRPr>
            </a:lvl4pPr>
            <a:lvl5pPr marL="2174875" indent="-241300">
              <a:spcBef>
                <a:spcPct val="30000"/>
              </a:spcBef>
              <a:defRPr sz="1200">
                <a:solidFill>
                  <a:schemeClr val="tx1"/>
                </a:solidFill>
                <a:latin typeface="Arial" panose="020B0604020202020204" pitchFamily="34" charset="0"/>
                <a:cs typeface="Arial" panose="020B0604020202020204" pitchFamily="34" charset="0"/>
              </a:defRPr>
            </a:lvl5pPr>
            <a:lvl6pPr marL="26320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892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5464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40036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02F6B80-D341-48DC-95EC-E9DEC6508970}" type="slidenum">
              <a:rPr lang="en-US" altLang="en-US" sz="1300" smtClean="0"/>
              <a:pPr>
                <a:spcBef>
                  <a:spcPct val="0"/>
                </a:spcBef>
              </a:pPr>
              <a:t>4</a:t>
            </a:fld>
            <a:endParaRPr lang="en-US" altLang="en-US" sz="1300" dirty="0"/>
          </a:p>
        </p:txBody>
      </p:sp>
    </p:spTree>
    <p:extLst>
      <p:ext uri="{BB962C8B-B14F-4D97-AF65-F5344CB8AC3E}">
        <p14:creationId xmlns:p14="http://schemas.microsoft.com/office/powerpoint/2010/main" val="3058923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100" kern="1200" dirty="0">
              <a:solidFill>
                <a:schemeClr val="tx1"/>
              </a:solidFill>
              <a:effectLst/>
              <a:latin typeface="+mn-lt"/>
              <a:ea typeface="MS PGothic" panose="020B0600070205080204" pitchFamily="34" charset="-128"/>
              <a:cs typeface="ＭＳ Ｐゴシック" charset="0"/>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76DA6D9-8D85-4295-A41D-38242A75B778}" type="slidenum">
              <a:rPr lang="en-US" altLang="en-US"/>
              <a:pPr>
                <a:spcBef>
                  <a:spcPct val="0"/>
                </a:spcBef>
              </a:pPr>
              <a:t>5</a:t>
            </a:fld>
            <a:endParaRPr lang="en-US" altLang="en-US" dirty="0"/>
          </a:p>
        </p:txBody>
      </p:sp>
    </p:spTree>
    <p:extLst>
      <p:ext uri="{BB962C8B-B14F-4D97-AF65-F5344CB8AC3E}">
        <p14:creationId xmlns:p14="http://schemas.microsoft.com/office/powerpoint/2010/main" val="632690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When emergency response procedures are known, practiced, and followed in emergency situations, the emergencies will result in fewer injuries and damage to a facility.</a:t>
            </a:r>
          </a:p>
          <a:p>
            <a:r>
              <a:rPr lang="en-US" altLang="en-US" dirty="0"/>
              <a:t> </a:t>
            </a:r>
          </a:p>
          <a:p>
            <a:r>
              <a:rPr lang="en-US" altLang="en-US" dirty="0"/>
              <a:t>Emergency action plans, or E-A-P’s, provide step-by-step procedures for employees to follow in case of an emergency, such as a fire, chemical spill, or major accident. EAPs also address natural disasters that can affect a workplace, such as floods, hurricanes, or tornadoes. </a:t>
            </a:r>
          </a:p>
          <a:p>
            <a:r>
              <a:rPr lang="en-US" altLang="en-US" dirty="0"/>
              <a:t> </a:t>
            </a:r>
          </a:p>
          <a:p>
            <a:r>
              <a:rPr lang="en-US" altLang="en-US" dirty="0"/>
              <a:t>The emergency action plan includes information, </a:t>
            </a:r>
            <a:r>
              <a:rPr lang="en-US" altLang="en-US"/>
              <a:t>such as:</a:t>
            </a:r>
          </a:p>
          <a:p>
            <a:pPr marL="285750" indent="-285750">
              <a:buFont typeface="Arial" panose="020B0604020202020204" pitchFamily="34" charset="0"/>
              <a:buChar char="•"/>
            </a:pPr>
            <a:r>
              <a:rPr lang="en-US" altLang="en-US"/>
              <a:t>who </a:t>
            </a:r>
            <a:r>
              <a:rPr lang="en-US" altLang="en-US" dirty="0"/>
              <a:t>to notify in case of </a:t>
            </a:r>
            <a:r>
              <a:rPr lang="en-US" altLang="en-US"/>
              <a:t>an emergency</a:t>
            </a:r>
          </a:p>
          <a:p>
            <a:pPr marL="285750" indent="-285750">
              <a:buFont typeface="Arial" panose="020B0604020202020204" pitchFamily="34" charset="0"/>
              <a:buChar char="•"/>
            </a:pPr>
            <a:r>
              <a:rPr lang="en-US" altLang="en-US"/>
              <a:t>who </a:t>
            </a:r>
            <a:r>
              <a:rPr lang="en-US" altLang="en-US" dirty="0"/>
              <a:t>has been </a:t>
            </a:r>
            <a:r>
              <a:rPr lang="en-US" altLang="en-US"/>
              <a:t>assigned evacuation</a:t>
            </a:r>
          </a:p>
          <a:p>
            <a:pPr marL="285750" indent="-285750">
              <a:buFont typeface="Arial" panose="020B0604020202020204" pitchFamily="34" charset="0"/>
              <a:buChar char="•"/>
            </a:pPr>
            <a:r>
              <a:rPr lang="en-US" altLang="en-US"/>
              <a:t>rescue</a:t>
            </a:r>
            <a:r>
              <a:rPr lang="en-US" altLang="en-US" dirty="0"/>
              <a:t>, medical, or critical plant operation </a:t>
            </a:r>
            <a:r>
              <a:rPr lang="en-US" altLang="en-US"/>
              <a:t>tasks.</a:t>
            </a:r>
          </a:p>
          <a:p>
            <a:pPr marL="285750" indent="-285750">
              <a:buFont typeface="Arial" panose="020B0604020202020204" pitchFamily="34" charset="0"/>
              <a:buChar char="•"/>
            </a:pPr>
            <a:endParaRPr lang="en-US" altLang="en-US"/>
          </a:p>
          <a:p>
            <a:pPr marL="0" indent="0">
              <a:buFont typeface="Arial" panose="020B0604020202020204" pitchFamily="34" charset="0"/>
              <a:buNone/>
            </a:pPr>
            <a:r>
              <a:rPr lang="en-US" altLang="en-US"/>
              <a:t> </a:t>
            </a:r>
            <a:r>
              <a:rPr lang="en-US" altLang="en-US" dirty="0"/>
              <a:t>The EAP must also include the name and job title of every employee who may be contacted for more information about the plan or for an explanation of duties.</a:t>
            </a:r>
          </a:p>
          <a:p>
            <a:r>
              <a:rPr lang="en-US" altLang="en-US" dirty="0"/>
              <a:t> </a:t>
            </a:r>
          </a:p>
          <a:p>
            <a:r>
              <a:rPr lang="en-US" altLang="en-US" dirty="0"/>
              <a:t>EAPs must be in writing, kept in the workplace, and available for review. However, if an employer has ten or fewer employees, the plan may be communicated orally.</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2436ED1-F3E9-4DE0-AC54-B6B260B3E9A8}" type="slidenum">
              <a:rPr lang="en-US" altLang="en-US" smtClean="0"/>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first step in developing an emergency action plan is deciding who will develop, implement, and maintain the plan. Recruiting employees to participate with management in the development of the plan will increase employee commitment and support.</a:t>
            </a:r>
          </a:p>
          <a:p>
            <a:r>
              <a:rPr lang="en-US" altLang="en-US" dirty="0"/>
              <a:t> </a:t>
            </a:r>
          </a:p>
          <a:p>
            <a:r>
              <a:rPr lang="en-US" altLang="en-US" dirty="0"/>
              <a:t>The emergency plan needs to include all facilities that could be impacted in the event of an emergency.</a:t>
            </a:r>
          </a:p>
          <a:p>
            <a:r>
              <a:rPr lang="en-US" altLang="en-US" dirty="0"/>
              <a:t> </a:t>
            </a:r>
          </a:p>
          <a:p>
            <a:r>
              <a:rPr lang="en-US" altLang="en-US" dirty="0"/>
              <a:t>Some organizations may have separate plans for each facility, depending on activities performed at each site, such as the handling of hazardous materials. Others may include off-site work in their EAPs.</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2A2A5B7-9A03-41BA-BC25-26E8A98D7AB9}" type="slidenum">
              <a:rPr lang="en-US" altLang="en-US" smtClean="0"/>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Start by determining the hazards present in the workplace that can cause an emergency</a:t>
            </a:r>
            <a:r>
              <a:rPr lang="en-US" altLang="en-US"/>
              <a:t>. </a:t>
            </a:r>
          </a:p>
          <a:p>
            <a:endParaRPr lang="en-US" altLang="en-US"/>
          </a:p>
          <a:p>
            <a:r>
              <a:rPr lang="en-US" altLang="en-US"/>
              <a:t>Also </a:t>
            </a:r>
            <a:r>
              <a:rPr lang="en-US" altLang="en-US" dirty="0"/>
              <a:t>list other types of emergencies that could impact your facility, such as power failures or weather emergencies. This will vary based on geographic location, type of business, and size of the business. </a:t>
            </a:r>
          </a:p>
          <a:p>
            <a:r>
              <a:rPr lang="en-US" altLang="en-US" dirty="0"/>
              <a:t> </a:t>
            </a:r>
          </a:p>
          <a:p>
            <a:r>
              <a:rPr lang="en-US" altLang="en-US" dirty="0"/>
              <a:t>Next, consider all components of the business and how each potential emergency would affect each component. Include the possibility of a long term business shutdown. Consider any offices, manufacturing facilities, and remote locations that would impact organizational operations. </a:t>
            </a:r>
          </a:p>
          <a:p>
            <a:r>
              <a:rPr lang="en-US" altLang="en-US" dirty="0"/>
              <a:t> </a:t>
            </a:r>
          </a:p>
          <a:p>
            <a:r>
              <a:rPr lang="en-US" altLang="en-US" dirty="0"/>
              <a:t>Develop a response for all potential emergencies identified. Once the scope of the necessary preparation is defined, a plan needs to be developed and implemented to cover each of these areas.</a:t>
            </a:r>
          </a:p>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922E2A7-3CC3-441E-AFCD-A23390501B9A}" type="slidenum">
              <a:rPr lang="en-US" altLang="en-US" smtClean="0"/>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Once the scope of the plan and hazards are defined, the plan needs to designate specific individuals as responsible for various tasks. </a:t>
            </a:r>
          </a:p>
          <a:p>
            <a:r>
              <a:rPr lang="en-US" altLang="en-US" dirty="0"/>
              <a:t> </a:t>
            </a:r>
          </a:p>
          <a:p>
            <a:r>
              <a:rPr lang="en-US" altLang="en-US" dirty="0"/>
              <a:t>These tasks may include the following</a:t>
            </a:r>
            <a:r>
              <a:rPr lang="en-US" altLang="en-US"/>
              <a:t>: </a:t>
            </a:r>
          </a:p>
          <a:p>
            <a:pPr marL="285750" indent="-285750">
              <a:buFont typeface="Arial" panose="020B0604020202020204" pitchFamily="34" charset="0"/>
              <a:buChar char="•"/>
            </a:pPr>
            <a:r>
              <a:rPr lang="en-US" altLang="en-US"/>
              <a:t>reporting </a:t>
            </a:r>
            <a:r>
              <a:rPr lang="en-US" altLang="en-US" dirty="0"/>
              <a:t>the emergency, both internally to other employees and externally, such as when summoning </a:t>
            </a:r>
            <a:r>
              <a:rPr lang="en-US" altLang="en-US"/>
              <a:t>outside assistance</a:t>
            </a:r>
          </a:p>
          <a:p>
            <a:pPr marL="285750" indent="-285750">
              <a:buFont typeface="Arial" panose="020B0604020202020204" pitchFamily="34" charset="0"/>
              <a:buChar char="•"/>
            </a:pPr>
            <a:r>
              <a:rPr lang="en-US" altLang="en-US"/>
              <a:t>monitoring </a:t>
            </a:r>
            <a:r>
              <a:rPr lang="en-US" altLang="en-US" dirty="0"/>
              <a:t>the evacuation of </a:t>
            </a:r>
            <a:r>
              <a:rPr lang="en-US" altLang="en-US"/>
              <a:t>the facility</a:t>
            </a:r>
          </a:p>
          <a:p>
            <a:pPr marL="285750" indent="-285750">
              <a:buFont typeface="Arial" panose="020B0604020202020204" pitchFamily="34" charset="0"/>
              <a:buChar char="•"/>
            </a:pPr>
            <a:r>
              <a:rPr lang="en-US" altLang="en-US"/>
              <a:t>performing </a:t>
            </a:r>
            <a:r>
              <a:rPr lang="en-US" altLang="en-US" dirty="0"/>
              <a:t>rescue, medical, or critical plant operation duties </a:t>
            </a:r>
            <a:r>
              <a:rPr lang="en-US" altLang="en-US"/>
              <a:t>before evacuating</a:t>
            </a:r>
          </a:p>
          <a:p>
            <a:pPr marL="285750" indent="-285750">
              <a:buFont typeface="Arial" panose="020B0604020202020204" pitchFamily="34" charset="0"/>
              <a:buChar char="•"/>
            </a:pPr>
            <a:r>
              <a:rPr lang="en-US" altLang="en-US"/>
              <a:t>determining closure periods.</a:t>
            </a:r>
          </a:p>
          <a:p>
            <a:pPr marL="285750" indent="-285750">
              <a:buFont typeface="Arial" panose="020B0604020202020204" pitchFamily="34" charset="0"/>
              <a:buChar char="•"/>
            </a:pPr>
            <a:endParaRPr lang="en-US" altLang="en-US"/>
          </a:p>
          <a:p>
            <a:pPr marL="0" indent="0">
              <a:buFont typeface="Arial" panose="020B0604020202020204" pitchFamily="34" charset="0"/>
              <a:buNone/>
            </a:pPr>
            <a:r>
              <a:rPr lang="en-US" altLang="en-US"/>
              <a:t>If </a:t>
            </a:r>
            <a:r>
              <a:rPr lang="en-US" altLang="en-US" dirty="0"/>
              <a:t>there are any utilities in danger of being affected by the emergency, the corresponding utility company needs to be contacted by an assigned individual</a:t>
            </a:r>
            <a:r>
              <a:rPr lang="en-US" altLang="en-US"/>
              <a:t>. If </a:t>
            </a:r>
            <a:r>
              <a:rPr lang="en-US" altLang="en-US" dirty="0"/>
              <a:t>chemical spills are a possibility, an individual needs to be assigned to address clean-ups and report the spill.</a:t>
            </a:r>
          </a:p>
          <a:p>
            <a:r>
              <a:rPr lang="en-US" altLang="en-US" dirty="0"/>
              <a:t> </a:t>
            </a:r>
          </a:p>
          <a:p>
            <a:r>
              <a:rPr lang="en-US" altLang="en-US" dirty="0"/>
              <a:t>The expectations of each of these responsible employees needs to be addressed in detail. This may include additional training on assigned tasks.</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7FA283D-6F9F-4CDA-AFC0-953FE888CA81}" type="slidenum">
              <a:rPr lang="en-US" altLang="en-US" smtClean="0"/>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4" name="Oval 3"/>
          <p:cNvSpPr/>
          <p:nvPr userDrawn="1"/>
        </p:nvSpPr>
        <p:spPr>
          <a:xfrm>
            <a:off x="364839" y="209668"/>
            <a:ext cx="164592" cy="164592"/>
          </a:xfrm>
          <a:prstGeom prst="ellipse">
            <a:avLst/>
          </a:prstGeom>
          <a:solidFill>
            <a:srgbClr val="FA8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userDrawn="1"/>
        </p:nvCxnSpPr>
        <p:spPr>
          <a:xfrm>
            <a:off x="320675" y="457200"/>
            <a:ext cx="9144000"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320676" y="457200"/>
            <a:ext cx="6019800" cy="865930"/>
          </a:xfrm>
          <a:prstGeom prst="rect">
            <a:avLst/>
          </a:prstGeom>
        </p:spPr>
        <p:txBody>
          <a:bodyPr lIns="81510" tIns="40755" rIns="81510" bIns="40755"/>
          <a:lstStyle>
            <a:lvl1pPr algn="l">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a:t>Click to edit Master title style</a:t>
            </a:r>
            <a:endParaRPr lang="en-US" dirty="0"/>
          </a:p>
        </p:txBody>
      </p:sp>
      <p:sp>
        <p:nvSpPr>
          <p:cNvPr id="9" name="Content Placeholder 2"/>
          <p:cNvSpPr>
            <a:spLocks noGrp="1"/>
          </p:cNvSpPr>
          <p:nvPr>
            <p:ph idx="1"/>
          </p:nvPr>
        </p:nvSpPr>
        <p:spPr>
          <a:xfrm>
            <a:off x="320674" y="1371600"/>
            <a:ext cx="6019801" cy="4224232"/>
          </a:xfrm>
          <a:prstGeom prst="rect">
            <a:avLst/>
          </a:prstGeom>
        </p:spPr>
        <p:txBody>
          <a:bodyPr lIns="81510" tIns="40755" rIns="81510" bIns="40755"/>
          <a:lstStyle>
            <a:lvl1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131363"/>
      </p:ext>
    </p:extLst>
  </p:cSld>
  <p:clrMapOvr>
    <a:masterClrMapping/>
  </p:clrMapOvr>
  <p:extLst>
    <p:ext uri="{DCECCB84-F9BA-43D5-87BE-67443E8EF086}">
      <p15:sldGuideLst xmlns:p15="http://schemas.microsoft.com/office/powerpoint/2012/main">
        <p15:guide id="1" pos="250">
          <p15:clr>
            <a:srgbClr val="FBAE40"/>
          </p15:clr>
        </p15:guide>
        <p15:guide id="2" pos="5914">
          <p15:clr>
            <a:srgbClr val="FBAE40"/>
          </p15:clr>
        </p15:guide>
        <p15:guide id="3" pos="2074">
          <p15:clr>
            <a:srgbClr val="FBAE40"/>
          </p15:clr>
        </p15:guide>
        <p15:guide id="4" pos="2122">
          <p15:clr>
            <a:srgbClr val="FBAE40"/>
          </p15:clr>
        </p15:guide>
        <p15:guide id="5" pos="2170">
          <p15:clr>
            <a:srgbClr val="FBAE40"/>
          </p15:clr>
        </p15:guide>
        <p15:guide id="6" pos="4090">
          <p15:clr>
            <a:srgbClr val="FBAE40"/>
          </p15:clr>
        </p15:guide>
        <p15:guide id="7" pos="4042">
          <p15:clr>
            <a:srgbClr val="FBAE40"/>
          </p15:clr>
        </p15:guide>
        <p15:guide id="8" pos="399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 columns - right image">
    <p:spTree>
      <p:nvGrpSpPr>
        <p:cNvPr id="1" name=""/>
        <p:cNvGrpSpPr/>
        <p:nvPr/>
      </p:nvGrpSpPr>
      <p:grpSpPr>
        <a:xfrm>
          <a:off x="0" y="0"/>
          <a:ext cx="0" cy="0"/>
          <a:chOff x="0" y="0"/>
          <a:chExt cx="0" cy="0"/>
        </a:xfrm>
      </p:grpSpPr>
      <p:sp>
        <p:nvSpPr>
          <p:cNvPr id="4" name="Oval 3"/>
          <p:cNvSpPr/>
          <p:nvPr userDrawn="1"/>
        </p:nvSpPr>
        <p:spPr>
          <a:xfrm>
            <a:off x="364839" y="209668"/>
            <a:ext cx="164592" cy="164592"/>
          </a:xfrm>
          <a:prstGeom prst="ellipse">
            <a:avLst/>
          </a:prstGeom>
          <a:solidFill>
            <a:srgbClr val="FA8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userDrawn="1"/>
        </p:nvCxnSpPr>
        <p:spPr>
          <a:xfrm>
            <a:off x="320675" y="457200"/>
            <a:ext cx="5866606"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320676" y="457200"/>
            <a:ext cx="6019800" cy="865930"/>
          </a:xfrm>
          <a:prstGeom prst="rect">
            <a:avLst/>
          </a:prstGeom>
        </p:spPr>
        <p:txBody>
          <a:bodyPr lIns="81510" tIns="40755" rIns="81510" bIns="40755"/>
          <a:lstStyle>
            <a:lvl1pPr algn="l">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a:t>Click to edit Master title style</a:t>
            </a:r>
            <a:endParaRPr lang="en-US" dirty="0"/>
          </a:p>
        </p:txBody>
      </p:sp>
      <p:sp>
        <p:nvSpPr>
          <p:cNvPr id="7" name="Content Placeholder 2"/>
          <p:cNvSpPr>
            <a:spLocks noGrp="1"/>
          </p:cNvSpPr>
          <p:nvPr>
            <p:ph idx="1"/>
          </p:nvPr>
        </p:nvSpPr>
        <p:spPr>
          <a:xfrm>
            <a:off x="320674" y="1371600"/>
            <a:ext cx="6019801" cy="4224232"/>
          </a:xfrm>
          <a:prstGeom prst="rect">
            <a:avLst/>
          </a:prstGeom>
        </p:spPr>
        <p:txBody>
          <a:bodyPr lIns="81510" tIns="40755" rIns="81510" bIns="40755"/>
          <a:lstStyle>
            <a:lvl1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15617219"/>
      </p:ext>
    </p:extLst>
  </p:cSld>
  <p:clrMapOvr>
    <a:masterClrMapping/>
  </p:clrMapOvr>
  <p:extLst>
    <p:ext uri="{DCECCB84-F9BA-43D5-87BE-67443E8EF086}">
      <p15:sldGuideLst xmlns:p15="http://schemas.microsoft.com/office/powerpoint/2012/main">
        <p15:guide id="1" pos="250">
          <p15:clr>
            <a:srgbClr val="FBAE40"/>
          </p15:clr>
        </p15:guide>
        <p15:guide id="2" pos="5914">
          <p15:clr>
            <a:srgbClr val="FBAE40"/>
          </p15:clr>
        </p15:guide>
        <p15:guide id="3" pos="2074">
          <p15:clr>
            <a:srgbClr val="FBAE40"/>
          </p15:clr>
        </p15:guide>
        <p15:guide id="4" pos="4090">
          <p15:clr>
            <a:srgbClr val="FBAE40"/>
          </p15:clr>
        </p15:guide>
        <p15:guide id="5" pos="2122">
          <p15:clr>
            <a:srgbClr val="FBAE40"/>
          </p15:clr>
        </p15:guide>
        <p15:guide id="6" pos="4042">
          <p15:clr>
            <a:srgbClr val="FBAE40"/>
          </p15:clr>
        </p15:guide>
        <p15:guide id="7" pos="2170">
          <p15:clr>
            <a:srgbClr val="FBAE40"/>
          </p15:clr>
        </p15:guide>
        <p15:guide id="8" pos="399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columns - no header">
    <p:spTree>
      <p:nvGrpSpPr>
        <p:cNvPr id="1" name=""/>
        <p:cNvGrpSpPr/>
        <p:nvPr/>
      </p:nvGrpSpPr>
      <p:grpSpPr>
        <a:xfrm>
          <a:off x="0" y="0"/>
          <a:ext cx="0" cy="0"/>
          <a:chOff x="0" y="0"/>
          <a:chExt cx="0" cy="0"/>
        </a:xfrm>
      </p:grpSpPr>
      <p:sp>
        <p:nvSpPr>
          <p:cNvPr id="6" name="Title 1"/>
          <p:cNvSpPr>
            <a:spLocks noGrp="1"/>
          </p:cNvSpPr>
          <p:nvPr>
            <p:ph type="title"/>
          </p:nvPr>
        </p:nvSpPr>
        <p:spPr>
          <a:xfrm>
            <a:off x="320676" y="457200"/>
            <a:ext cx="6019800" cy="865930"/>
          </a:xfrm>
          <a:prstGeom prst="rect">
            <a:avLst/>
          </a:prstGeom>
        </p:spPr>
        <p:txBody>
          <a:bodyPr lIns="81510" tIns="40755" rIns="81510" bIns="40755"/>
          <a:lstStyle>
            <a:lvl1pPr algn="l">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a:t>Click to edit Master title style</a:t>
            </a:r>
            <a:endParaRPr lang="en-US" dirty="0"/>
          </a:p>
        </p:txBody>
      </p:sp>
      <p:sp>
        <p:nvSpPr>
          <p:cNvPr id="7" name="Content Placeholder 2"/>
          <p:cNvSpPr>
            <a:spLocks noGrp="1"/>
          </p:cNvSpPr>
          <p:nvPr>
            <p:ph idx="1"/>
          </p:nvPr>
        </p:nvSpPr>
        <p:spPr>
          <a:xfrm>
            <a:off x="320674" y="1371600"/>
            <a:ext cx="6019801" cy="4224232"/>
          </a:xfrm>
          <a:prstGeom prst="rect">
            <a:avLst/>
          </a:prstGeom>
        </p:spPr>
        <p:txBody>
          <a:bodyPr lIns="81510" tIns="40755" rIns="81510" bIns="40755"/>
          <a:lstStyle>
            <a:lvl1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3294480"/>
      </p:ext>
    </p:extLst>
  </p:cSld>
  <p:clrMapOvr>
    <a:masterClrMapping/>
  </p:clrMapOvr>
  <p:extLst>
    <p:ext uri="{DCECCB84-F9BA-43D5-87BE-67443E8EF086}">
      <p15:sldGuideLst xmlns:p15="http://schemas.microsoft.com/office/powerpoint/2012/main">
        <p15:guide id="1" pos="250">
          <p15:clr>
            <a:srgbClr val="FBAE40"/>
          </p15:clr>
        </p15:guide>
        <p15:guide id="2" pos="5914">
          <p15:clr>
            <a:srgbClr val="FBAE40"/>
          </p15:clr>
        </p15:guide>
        <p15:guide id="3" pos="2074">
          <p15:clr>
            <a:srgbClr val="FBAE40"/>
          </p15:clr>
        </p15:guide>
        <p15:guide id="4" pos="4090">
          <p15:clr>
            <a:srgbClr val="FBAE40"/>
          </p15:clr>
        </p15:guide>
        <p15:guide id="5" pos="2122">
          <p15:clr>
            <a:srgbClr val="FBAE40"/>
          </p15:clr>
        </p15:guide>
        <p15:guide id="6" pos="4042">
          <p15:clr>
            <a:srgbClr val="FBAE40"/>
          </p15:clr>
        </p15:guide>
        <p15:guide id="7" pos="2170">
          <p15:clr>
            <a:srgbClr val="FBAE40"/>
          </p15:clr>
        </p15:guide>
        <p15:guide id="8" pos="399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2 columns">
    <p:spTree>
      <p:nvGrpSpPr>
        <p:cNvPr id="1" name=""/>
        <p:cNvGrpSpPr/>
        <p:nvPr/>
      </p:nvGrpSpPr>
      <p:grpSpPr>
        <a:xfrm>
          <a:off x="0" y="0"/>
          <a:ext cx="0" cy="0"/>
          <a:chOff x="0" y="0"/>
          <a:chExt cx="0" cy="0"/>
        </a:xfrm>
      </p:grpSpPr>
      <p:sp>
        <p:nvSpPr>
          <p:cNvPr id="5" name="Oval 4"/>
          <p:cNvSpPr/>
          <p:nvPr userDrawn="1"/>
        </p:nvSpPr>
        <p:spPr>
          <a:xfrm>
            <a:off x="364839" y="209668"/>
            <a:ext cx="164592" cy="164592"/>
          </a:xfrm>
          <a:prstGeom prst="ellipse">
            <a:avLst/>
          </a:prstGeom>
          <a:solidFill>
            <a:srgbClr val="FA8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320675" y="457200"/>
            <a:ext cx="9144000"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320676" y="457200"/>
            <a:ext cx="6781800" cy="865930"/>
          </a:xfrm>
          <a:prstGeom prst="rect">
            <a:avLst/>
          </a:prstGeom>
        </p:spPr>
        <p:txBody>
          <a:bodyPr lIns="81510" tIns="40755" rIns="81510" bIns="40755"/>
          <a:lstStyle>
            <a:lvl1pPr algn="l">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a:t>Click to edit Master title style</a:t>
            </a:r>
            <a:endParaRPr lang="en-US" dirty="0"/>
          </a:p>
        </p:txBody>
      </p:sp>
      <p:sp>
        <p:nvSpPr>
          <p:cNvPr id="9" name="Content Placeholder 2"/>
          <p:cNvSpPr>
            <a:spLocks noGrp="1"/>
          </p:cNvSpPr>
          <p:nvPr>
            <p:ph idx="1"/>
          </p:nvPr>
        </p:nvSpPr>
        <p:spPr>
          <a:xfrm>
            <a:off x="320674" y="1371600"/>
            <a:ext cx="6781801" cy="4224232"/>
          </a:xfrm>
          <a:prstGeom prst="rect">
            <a:avLst/>
          </a:prstGeom>
        </p:spPr>
        <p:txBody>
          <a:bodyPr lIns="81510" tIns="40755" rIns="81510" bIns="40755"/>
          <a:lstStyle>
            <a:lvl1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3481278"/>
      </p:ext>
    </p:extLst>
  </p:cSld>
  <p:clrMapOvr>
    <a:masterClrMapping/>
  </p:clrMapOvr>
  <p:extLst>
    <p:ext uri="{DCECCB84-F9BA-43D5-87BE-67443E8EF086}">
      <p15:sldGuideLst xmlns:p15="http://schemas.microsoft.com/office/powerpoint/2012/main">
        <p15:guide id="1" pos="3081">
          <p15:clr>
            <a:srgbClr val="FBAE40"/>
          </p15:clr>
        </p15:guide>
        <p15:guide id="2" pos="1642">
          <p15:clr>
            <a:srgbClr val="FBAE40"/>
          </p15:clr>
        </p15:guide>
        <p15:guide id="3" pos="4522">
          <p15:clr>
            <a:srgbClr val="FBAE40"/>
          </p15:clr>
        </p15:guide>
        <p15:guide id="4" pos="4570">
          <p15:clr>
            <a:srgbClr val="FBAE40"/>
          </p15:clr>
        </p15:guide>
        <p15:guide id="5" pos="4474">
          <p15:clr>
            <a:srgbClr val="FBAE40"/>
          </p15:clr>
        </p15:guide>
        <p15:guide id="6" pos="1690">
          <p15:clr>
            <a:srgbClr val="FBAE40"/>
          </p15:clr>
        </p15:guide>
        <p15:guide id="7" pos="1594">
          <p15:clr>
            <a:srgbClr val="FBAE40"/>
          </p15:clr>
        </p15:guide>
        <p15:guide id="8" pos="3034">
          <p15:clr>
            <a:srgbClr val="FBAE40"/>
          </p15:clr>
        </p15:guide>
        <p15:guide id="9" pos="250">
          <p15:clr>
            <a:srgbClr val="FBAE40"/>
          </p15:clr>
        </p15:guide>
        <p15:guide id="10" pos="5914">
          <p15:clr>
            <a:srgbClr val="FBAE40"/>
          </p15:clr>
        </p15:guide>
        <p15:guide id="11" pos="313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columns - right half image">
    <p:spTree>
      <p:nvGrpSpPr>
        <p:cNvPr id="1" name=""/>
        <p:cNvGrpSpPr/>
        <p:nvPr/>
      </p:nvGrpSpPr>
      <p:grpSpPr>
        <a:xfrm>
          <a:off x="0" y="0"/>
          <a:ext cx="0" cy="0"/>
          <a:chOff x="0" y="0"/>
          <a:chExt cx="0" cy="0"/>
        </a:xfrm>
      </p:grpSpPr>
      <p:sp>
        <p:nvSpPr>
          <p:cNvPr id="5" name="Oval 4"/>
          <p:cNvSpPr/>
          <p:nvPr userDrawn="1"/>
        </p:nvSpPr>
        <p:spPr>
          <a:xfrm>
            <a:off x="364839" y="209668"/>
            <a:ext cx="164592" cy="164592"/>
          </a:xfrm>
          <a:prstGeom prst="ellipse">
            <a:avLst/>
          </a:prstGeom>
          <a:solidFill>
            <a:srgbClr val="FA8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320675" y="457200"/>
            <a:ext cx="4342606"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320676" y="457200"/>
            <a:ext cx="4495799" cy="865930"/>
          </a:xfrm>
          <a:prstGeom prst="rect">
            <a:avLst/>
          </a:prstGeom>
        </p:spPr>
        <p:txBody>
          <a:bodyPr lIns="81510" tIns="40755" rIns="81510" bIns="40755"/>
          <a:lstStyle>
            <a:lvl1pPr algn="l">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a:t>Click to edit Master title style</a:t>
            </a:r>
            <a:endParaRPr lang="en-US" dirty="0"/>
          </a:p>
        </p:txBody>
      </p:sp>
      <p:sp>
        <p:nvSpPr>
          <p:cNvPr id="9" name="Content Placeholder 2"/>
          <p:cNvSpPr>
            <a:spLocks noGrp="1"/>
          </p:cNvSpPr>
          <p:nvPr>
            <p:ph idx="1"/>
          </p:nvPr>
        </p:nvSpPr>
        <p:spPr>
          <a:xfrm>
            <a:off x="320675" y="1371600"/>
            <a:ext cx="4495800" cy="4224232"/>
          </a:xfrm>
          <a:prstGeom prst="rect">
            <a:avLst/>
          </a:prstGeom>
        </p:spPr>
        <p:txBody>
          <a:bodyPr lIns="81510" tIns="40755" rIns="81510" bIns="40755"/>
          <a:lstStyle>
            <a:lvl1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2370248"/>
      </p:ext>
    </p:extLst>
  </p:cSld>
  <p:clrMapOvr>
    <a:masterClrMapping/>
  </p:clrMapOvr>
  <p:extLst>
    <p:ext uri="{DCECCB84-F9BA-43D5-87BE-67443E8EF086}">
      <p15:sldGuideLst xmlns:p15="http://schemas.microsoft.com/office/powerpoint/2012/main">
        <p15:guide id="1" pos="3081">
          <p15:clr>
            <a:srgbClr val="FBAE40"/>
          </p15:clr>
        </p15:guide>
        <p15:guide id="2" pos="1642">
          <p15:clr>
            <a:srgbClr val="FBAE40"/>
          </p15:clr>
        </p15:guide>
        <p15:guide id="3" pos="4522">
          <p15:clr>
            <a:srgbClr val="FBAE40"/>
          </p15:clr>
        </p15:guide>
        <p15:guide id="4" pos="4570">
          <p15:clr>
            <a:srgbClr val="FBAE40"/>
          </p15:clr>
        </p15:guide>
        <p15:guide id="5" pos="4474">
          <p15:clr>
            <a:srgbClr val="FBAE40"/>
          </p15:clr>
        </p15:guide>
        <p15:guide id="6" pos="1690">
          <p15:clr>
            <a:srgbClr val="FBAE40"/>
          </p15:clr>
        </p15:guide>
        <p15:guide id="7" pos="1594">
          <p15:clr>
            <a:srgbClr val="FBAE40"/>
          </p15:clr>
        </p15:guide>
        <p15:guide id="8" pos="3034">
          <p15:clr>
            <a:srgbClr val="FBAE40"/>
          </p15:clr>
        </p15:guide>
        <p15:guide id="9" pos="250">
          <p15:clr>
            <a:srgbClr val="FBAE40"/>
          </p15:clr>
        </p15:guide>
        <p15:guide id="10" pos="5914">
          <p15:clr>
            <a:srgbClr val="FBAE40"/>
          </p15:clr>
        </p15:guide>
        <p15:guide id="11" pos="313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2 columns - no header">
    <p:spTree>
      <p:nvGrpSpPr>
        <p:cNvPr id="1" name=""/>
        <p:cNvGrpSpPr/>
        <p:nvPr/>
      </p:nvGrpSpPr>
      <p:grpSpPr>
        <a:xfrm>
          <a:off x="0" y="0"/>
          <a:ext cx="0" cy="0"/>
          <a:chOff x="0" y="0"/>
          <a:chExt cx="0" cy="0"/>
        </a:xfrm>
      </p:grpSpPr>
      <p:sp>
        <p:nvSpPr>
          <p:cNvPr id="4" name="Title 1"/>
          <p:cNvSpPr>
            <a:spLocks noGrp="1"/>
          </p:cNvSpPr>
          <p:nvPr>
            <p:ph type="title"/>
          </p:nvPr>
        </p:nvSpPr>
        <p:spPr>
          <a:xfrm>
            <a:off x="320676" y="457200"/>
            <a:ext cx="6781800" cy="914400"/>
          </a:xfrm>
          <a:prstGeom prst="rect">
            <a:avLst/>
          </a:prstGeom>
        </p:spPr>
        <p:txBody>
          <a:bodyPr lIns="81510" tIns="40755" rIns="81510" bIns="40755"/>
          <a:lstStyle>
            <a:lvl1pPr algn="l">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a:t>Click to edit Master title style</a:t>
            </a:r>
            <a:endParaRPr lang="en-US" dirty="0"/>
          </a:p>
        </p:txBody>
      </p:sp>
      <p:sp>
        <p:nvSpPr>
          <p:cNvPr id="5" name="Content Placeholder 2"/>
          <p:cNvSpPr>
            <a:spLocks noGrp="1"/>
          </p:cNvSpPr>
          <p:nvPr>
            <p:ph idx="1"/>
          </p:nvPr>
        </p:nvSpPr>
        <p:spPr>
          <a:xfrm>
            <a:off x="320674" y="1371600"/>
            <a:ext cx="6781801" cy="4224232"/>
          </a:xfrm>
          <a:prstGeom prst="rect">
            <a:avLst/>
          </a:prstGeom>
        </p:spPr>
        <p:txBody>
          <a:bodyPr lIns="81510" tIns="40755" rIns="81510" bIns="40755"/>
          <a:lstStyle>
            <a:lvl1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4780977"/>
      </p:ext>
    </p:extLst>
  </p:cSld>
  <p:clrMapOvr>
    <a:masterClrMapping/>
  </p:clrMapOvr>
  <p:extLst>
    <p:ext uri="{DCECCB84-F9BA-43D5-87BE-67443E8EF086}">
      <p15:sldGuideLst xmlns:p15="http://schemas.microsoft.com/office/powerpoint/2012/main">
        <p15:guide id="1" pos="3081">
          <p15:clr>
            <a:srgbClr val="FBAE40"/>
          </p15:clr>
        </p15:guide>
        <p15:guide id="2" pos="1642">
          <p15:clr>
            <a:srgbClr val="FBAE40"/>
          </p15:clr>
        </p15:guide>
        <p15:guide id="3" pos="4522">
          <p15:clr>
            <a:srgbClr val="FBAE40"/>
          </p15:clr>
        </p15:guide>
        <p15:guide id="4" pos="4570">
          <p15:clr>
            <a:srgbClr val="FBAE40"/>
          </p15:clr>
        </p15:guide>
        <p15:guide id="5" pos="4474">
          <p15:clr>
            <a:srgbClr val="FBAE40"/>
          </p15:clr>
        </p15:guide>
        <p15:guide id="6" pos="1690">
          <p15:clr>
            <a:srgbClr val="FBAE40"/>
          </p15:clr>
        </p15:guide>
        <p15:guide id="7" pos="1594">
          <p15:clr>
            <a:srgbClr val="FBAE40"/>
          </p15:clr>
        </p15:guide>
        <p15:guide id="8" pos="3034">
          <p15:clr>
            <a:srgbClr val="FBAE40"/>
          </p15:clr>
        </p15:guide>
        <p15:guide id="9" pos="250">
          <p15:clr>
            <a:srgbClr val="FBAE40"/>
          </p15:clr>
        </p15:guide>
        <p15:guide id="10" pos="5914">
          <p15:clr>
            <a:srgbClr val="FBAE40"/>
          </p15:clr>
        </p15:guide>
        <p15:guide id="11" pos="313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3 columns - right image">
    <p:spTree>
      <p:nvGrpSpPr>
        <p:cNvPr id="1" name=""/>
        <p:cNvGrpSpPr/>
        <p:nvPr/>
      </p:nvGrpSpPr>
      <p:grpSpPr>
        <a:xfrm>
          <a:off x="0" y="0"/>
          <a:ext cx="0" cy="0"/>
          <a:chOff x="0" y="0"/>
          <a:chExt cx="0" cy="0"/>
        </a:xfrm>
      </p:grpSpPr>
      <p:sp>
        <p:nvSpPr>
          <p:cNvPr id="4" name="Oval 3"/>
          <p:cNvSpPr/>
          <p:nvPr userDrawn="1"/>
        </p:nvSpPr>
        <p:spPr>
          <a:xfrm>
            <a:off x="364839" y="209668"/>
            <a:ext cx="164592" cy="164592"/>
          </a:xfrm>
          <a:prstGeom prst="ellipse">
            <a:avLst/>
          </a:prstGeom>
          <a:solidFill>
            <a:srgbClr val="FA8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userDrawn="1"/>
        </p:nvCxnSpPr>
        <p:spPr>
          <a:xfrm>
            <a:off x="320675" y="457200"/>
            <a:ext cx="5866606"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1082506"/>
      </p:ext>
    </p:extLst>
  </p:cSld>
  <p:clrMapOvr>
    <a:masterClrMapping/>
  </p:clrMapOvr>
  <p:extLst>
    <p:ext uri="{DCECCB84-F9BA-43D5-87BE-67443E8EF086}">
      <p15:sldGuideLst xmlns:p15="http://schemas.microsoft.com/office/powerpoint/2012/main">
        <p15:guide id="1" pos="250">
          <p15:clr>
            <a:srgbClr val="FBAE40"/>
          </p15:clr>
        </p15:guide>
        <p15:guide id="2" pos="5914">
          <p15:clr>
            <a:srgbClr val="FBAE40"/>
          </p15:clr>
        </p15:guide>
        <p15:guide id="3" pos="2074">
          <p15:clr>
            <a:srgbClr val="FBAE40"/>
          </p15:clr>
        </p15:guide>
        <p15:guide id="4" pos="4090">
          <p15:clr>
            <a:srgbClr val="FBAE40"/>
          </p15:clr>
        </p15:guide>
        <p15:guide id="5" pos="2122">
          <p15:clr>
            <a:srgbClr val="FBAE40"/>
          </p15:clr>
        </p15:guide>
        <p15:guide id="6" pos="4042">
          <p15:clr>
            <a:srgbClr val="FBAE40"/>
          </p15:clr>
        </p15:guide>
        <p15:guide id="7" pos="2170">
          <p15:clr>
            <a:srgbClr val="FBAE40"/>
          </p15:clr>
        </p15:guide>
        <p15:guide id="8" pos="399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stretch>
            <a:fillRect/>
          </a:stretch>
        </p:blipFill>
        <p:spPr>
          <a:xfrm>
            <a:off x="794" y="5857875"/>
            <a:ext cx="9782175" cy="542925"/>
          </a:xfrm>
          <a:prstGeom prst="rect">
            <a:avLst/>
          </a:prstGeom>
        </p:spPr>
      </p:pic>
      <p:sp>
        <p:nvSpPr>
          <p:cNvPr id="14" name="Rectangle 13"/>
          <p:cNvSpPr/>
          <p:nvPr userDrawn="1"/>
        </p:nvSpPr>
        <p:spPr>
          <a:xfrm>
            <a:off x="0" y="-2500"/>
            <a:ext cx="9783763" cy="274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41170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Lst>
  <p:txStyles>
    <p:titleStyle>
      <a:lvl1pPr algn="ctr" rtl="0" eaLnBrk="1" fontAlgn="base" hangingPunct="1">
        <a:spcBef>
          <a:spcPct val="0"/>
        </a:spcBef>
        <a:spcAft>
          <a:spcPct val="0"/>
        </a:spcAft>
        <a:defRPr sz="3900">
          <a:solidFill>
            <a:schemeClr val="tx2"/>
          </a:solidFill>
          <a:latin typeface="+mj-lt"/>
          <a:ea typeface="+mj-ea"/>
          <a:cs typeface="+mj-cs"/>
        </a:defRPr>
      </a:lvl1pPr>
      <a:lvl2pPr algn="ctr" rtl="0" eaLnBrk="1" fontAlgn="base" hangingPunct="1">
        <a:spcBef>
          <a:spcPct val="0"/>
        </a:spcBef>
        <a:spcAft>
          <a:spcPct val="0"/>
        </a:spcAft>
        <a:defRPr sz="3900">
          <a:solidFill>
            <a:schemeClr val="tx2"/>
          </a:solidFill>
          <a:latin typeface="Tahoma" pitchFamily="34" charset="0"/>
          <a:cs typeface="Arial" charset="0"/>
        </a:defRPr>
      </a:lvl2pPr>
      <a:lvl3pPr algn="ctr" rtl="0" eaLnBrk="1" fontAlgn="base" hangingPunct="1">
        <a:spcBef>
          <a:spcPct val="0"/>
        </a:spcBef>
        <a:spcAft>
          <a:spcPct val="0"/>
        </a:spcAft>
        <a:defRPr sz="3900">
          <a:solidFill>
            <a:schemeClr val="tx2"/>
          </a:solidFill>
          <a:latin typeface="Tahoma" pitchFamily="34" charset="0"/>
          <a:cs typeface="Arial" charset="0"/>
        </a:defRPr>
      </a:lvl3pPr>
      <a:lvl4pPr algn="ctr" rtl="0" eaLnBrk="1" fontAlgn="base" hangingPunct="1">
        <a:spcBef>
          <a:spcPct val="0"/>
        </a:spcBef>
        <a:spcAft>
          <a:spcPct val="0"/>
        </a:spcAft>
        <a:defRPr sz="3900">
          <a:solidFill>
            <a:schemeClr val="tx2"/>
          </a:solidFill>
          <a:latin typeface="Tahoma" pitchFamily="34" charset="0"/>
          <a:cs typeface="Arial" charset="0"/>
        </a:defRPr>
      </a:lvl4pPr>
      <a:lvl5pPr algn="ctr" rtl="0" eaLnBrk="1" fontAlgn="base" hangingPunct="1">
        <a:spcBef>
          <a:spcPct val="0"/>
        </a:spcBef>
        <a:spcAft>
          <a:spcPct val="0"/>
        </a:spcAft>
        <a:defRPr sz="3900">
          <a:solidFill>
            <a:schemeClr val="tx2"/>
          </a:solidFill>
          <a:latin typeface="Tahoma" pitchFamily="34" charset="0"/>
          <a:cs typeface="Arial" charset="0"/>
        </a:defRPr>
      </a:lvl5pPr>
      <a:lvl6pPr marL="407548" algn="ctr" rtl="0" eaLnBrk="1" fontAlgn="base" hangingPunct="1">
        <a:spcBef>
          <a:spcPct val="0"/>
        </a:spcBef>
        <a:spcAft>
          <a:spcPct val="0"/>
        </a:spcAft>
        <a:defRPr sz="3900">
          <a:solidFill>
            <a:schemeClr val="tx2"/>
          </a:solidFill>
          <a:latin typeface="Arial" charset="0"/>
          <a:cs typeface="Arial" charset="0"/>
        </a:defRPr>
      </a:lvl6pPr>
      <a:lvl7pPr marL="815096" algn="ctr" rtl="0" eaLnBrk="1" fontAlgn="base" hangingPunct="1">
        <a:spcBef>
          <a:spcPct val="0"/>
        </a:spcBef>
        <a:spcAft>
          <a:spcPct val="0"/>
        </a:spcAft>
        <a:defRPr sz="3900">
          <a:solidFill>
            <a:schemeClr val="tx2"/>
          </a:solidFill>
          <a:latin typeface="Arial" charset="0"/>
          <a:cs typeface="Arial" charset="0"/>
        </a:defRPr>
      </a:lvl7pPr>
      <a:lvl8pPr marL="1222644" algn="ctr" rtl="0" eaLnBrk="1" fontAlgn="base" hangingPunct="1">
        <a:spcBef>
          <a:spcPct val="0"/>
        </a:spcBef>
        <a:spcAft>
          <a:spcPct val="0"/>
        </a:spcAft>
        <a:defRPr sz="3900">
          <a:solidFill>
            <a:schemeClr val="tx2"/>
          </a:solidFill>
          <a:latin typeface="Arial" charset="0"/>
          <a:cs typeface="Arial" charset="0"/>
        </a:defRPr>
      </a:lvl8pPr>
      <a:lvl9pPr marL="1630192" algn="ctr" rtl="0" eaLnBrk="1" fontAlgn="base" hangingPunct="1">
        <a:spcBef>
          <a:spcPct val="0"/>
        </a:spcBef>
        <a:spcAft>
          <a:spcPct val="0"/>
        </a:spcAft>
        <a:defRPr sz="3900">
          <a:solidFill>
            <a:schemeClr val="tx2"/>
          </a:solidFill>
          <a:latin typeface="Arial" charset="0"/>
          <a:cs typeface="Arial" charset="0"/>
        </a:defRPr>
      </a:lvl9pPr>
    </p:titleStyle>
    <p:bodyStyle>
      <a:lvl1pPr marL="304800" indent="-304800" algn="l" rtl="0" eaLnBrk="1" fontAlgn="base" hangingPunct="1">
        <a:spcBef>
          <a:spcPct val="20000"/>
        </a:spcBef>
        <a:spcAft>
          <a:spcPct val="0"/>
        </a:spcAft>
        <a:buChar char="•"/>
        <a:defRPr sz="2900">
          <a:solidFill>
            <a:schemeClr val="tx1"/>
          </a:solidFill>
          <a:latin typeface="+mn-lt"/>
          <a:ea typeface="+mn-ea"/>
          <a:cs typeface="+mn-cs"/>
        </a:defRPr>
      </a:lvl1pPr>
      <a:lvl2pPr marL="661988" indent="-254000" algn="l" rtl="0" eaLnBrk="1" fontAlgn="base" hangingPunct="1">
        <a:spcBef>
          <a:spcPct val="20000"/>
        </a:spcBef>
        <a:spcAft>
          <a:spcPct val="0"/>
        </a:spcAft>
        <a:buChar char="–"/>
        <a:defRPr sz="2500">
          <a:solidFill>
            <a:schemeClr val="tx1"/>
          </a:solidFill>
          <a:latin typeface="+mn-lt"/>
          <a:cs typeface="+mn-cs"/>
        </a:defRPr>
      </a:lvl2pPr>
      <a:lvl3pPr marL="1017588" indent="-203200" algn="l" rtl="0" eaLnBrk="1" fontAlgn="base" hangingPunct="1">
        <a:spcBef>
          <a:spcPct val="20000"/>
        </a:spcBef>
        <a:spcAft>
          <a:spcPct val="0"/>
        </a:spcAft>
        <a:buChar char="•"/>
        <a:defRPr sz="2100">
          <a:solidFill>
            <a:schemeClr val="tx1"/>
          </a:solidFill>
          <a:latin typeface="+mn-lt"/>
          <a:cs typeface="+mn-cs"/>
        </a:defRPr>
      </a:lvl3pPr>
      <a:lvl4pPr marL="1425575" indent="-203200" algn="l" rtl="0" eaLnBrk="1" fontAlgn="base" hangingPunct="1">
        <a:spcBef>
          <a:spcPct val="20000"/>
        </a:spcBef>
        <a:spcAft>
          <a:spcPct val="0"/>
        </a:spcAft>
        <a:buChar char="–"/>
        <a:defRPr>
          <a:solidFill>
            <a:schemeClr val="tx1"/>
          </a:solidFill>
          <a:latin typeface="+mn-lt"/>
          <a:cs typeface="+mn-cs"/>
        </a:defRPr>
      </a:lvl4pPr>
      <a:lvl5pPr marL="1833563" indent="-203200" algn="l" rtl="0" eaLnBrk="1" fontAlgn="base" hangingPunct="1">
        <a:spcBef>
          <a:spcPct val="20000"/>
        </a:spcBef>
        <a:spcAft>
          <a:spcPct val="0"/>
        </a:spcAft>
        <a:buChar char="»"/>
        <a:defRPr>
          <a:solidFill>
            <a:schemeClr val="tx1"/>
          </a:solidFill>
          <a:latin typeface="+mn-lt"/>
          <a:cs typeface="+mn-cs"/>
        </a:defRPr>
      </a:lvl5pPr>
      <a:lvl6pPr marL="2241514" indent="-203774" algn="l" rtl="0" eaLnBrk="1" fontAlgn="base" hangingPunct="1">
        <a:spcBef>
          <a:spcPct val="20000"/>
        </a:spcBef>
        <a:spcAft>
          <a:spcPct val="0"/>
        </a:spcAft>
        <a:buChar char="»"/>
        <a:defRPr sz="1800">
          <a:solidFill>
            <a:schemeClr val="tx1"/>
          </a:solidFill>
          <a:latin typeface="+mn-lt"/>
          <a:cs typeface="+mn-cs"/>
        </a:defRPr>
      </a:lvl6pPr>
      <a:lvl7pPr marL="2649063" indent="-203774" algn="l" rtl="0" eaLnBrk="1" fontAlgn="base" hangingPunct="1">
        <a:spcBef>
          <a:spcPct val="20000"/>
        </a:spcBef>
        <a:spcAft>
          <a:spcPct val="0"/>
        </a:spcAft>
        <a:buChar char="»"/>
        <a:defRPr sz="1800">
          <a:solidFill>
            <a:schemeClr val="tx1"/>
          </a:solidFill>
          <a:latin typeface="+mn-lt"/>
          <a:cs typeface="+mn-cs"/>
        </a:defRPr>
      </a:lvl7pPr>
      <a:lvl8pPr marL="3056611" indent="-203774" algn="l" rtl="0" eaLnBrk="1" fontAlgn="base" hangingPunct="1">
        <a:spcBef>
          <a:spcPct val="20000"/>
        </a:spcBef>
        <a:spcAft>
          <a:spcPct val="0"/>
        </a:spcAft>
        <a:buChar char="»"/>
        <a:defRPr sz="1800">
          <a:solidFill>
            <a:schemeClr val="tx1"/>
          </a:solidFill>
          <a:latin typeface="+mn-lt"/>
          <a:cs typeface="+mn-cs"/>
        </a:defRPr>
      </a:lvl8pPr>
      <a:lvl9pPr marL="3464159" indent="-203774" algn="l" rtl="0" eaLnBrk="1" fontAlgn="base" hangingPunct="1">
        <a:spcBef>
          <a:spcPct val="20000"/>
        </a:spcBef>
        <a:spcAft>
          <a:spcPct val="0"/>
        </a:spcAft>
        <a:buChar char="»"/>
        <a:defRPr sz="1800">
          <a:solidFill>
            <a:schemeClr val="tx1"/>
          </a:solidFill>
          <a:latin typeface="+mn-lt"/>
          <a:cs typeface="+mn-cs"/>
        </a:defRPr>
      </a:lvl9pPr>
    </p:bodyStyle>
    <p:otherStyle>
      <a:defPPr>
        <a:defRPr lang="en-US"/>
      </a:defPPr>
      <a:lvl1pPr marL="0" algn="l" defTabSz="815096" rtl="0" eaLnBrk="1" latinLnBrk="0" hangingPunct="1">
        <a:defRPr sz="1600" kern="1200">
          <a:solidFill>
            <a:schemeClr val="tx1"/>
          </a:solidFill>
          <a:latin typeface="+mn-lt"/>
          <a:ea typeface="+mn-ea"/>
          <a:cs typeface="+mn-cs"/>
        </a:defRPr>
      </a:lvl1pPr>
      <a:lvl2pPr marL="407548" algn="l" defTabSz="815096" rtl="0" eaLnBrk="1" latinLnBrk="0" hangingPunct="1">
        <a:defRPr sz="1600" kern="1200">
          <a:solidFill>
            <a:schemeClr val="tx1"/>
          </a:solidFill>
          <a:latin typeface="+mn-lt"/>
          <a:ea typeface="+mn-ea"/>
          <a:cs typeface="+mn-cs"/>
        </a:defRPr>
      </a:lvl2pPr>
      <a:lvl3pPr marL="815096" algn="l" defTabSz="815096" rtl="0" eaLnBrk="1" latinLnBrk="0" hangingPunct="1">
        <a:defRPr sz="1600" kern="1200">
          <a:solidFill>
            <a:schemeClr val="tx1"/>
          </a:solidFill>
          <a:latin typeface="+mn-lt"/>
          <a:ea typeface="+mn-ea"/>
          <a:cs typeface="+mn-cs"/>
        </a:defRPr>
      </a:lvl3pPr>
      <a:lvl4pPr marL="1222644" algn="l" defTabSz="815096" rtl="0" eaLnBrk="1" latinLnBrk="0" hangingPunct="1">
        <a:defRPr sz="1600" kern="1200">
          <a:solidFill>
            <a:schemeClr val="tx1"/>
          </a:solidFill>
          <a:latin typeface="+mn-lt"/>
          <a:ea typeface="+mn-ea"/>
          <a:cs typeface="+mn-cs"/>
        </a:defRPr>
      </a:lvl4pPr>
      <a:lvl5pPr marL="1630192" algn="l" defTabSz="815096" rtl="0" eaLnBrk="1" latinLnBrk="0" hangingPunct="1">
        <a:defRPr sz="1600" kern="1200">
          <a:solidFill>
            <a:schemeClr val="tx1"/>
          </a:solidFill>
          <a:latin typeface="+mn-lt"/>
          <a:ea typeface="+mn-ea"/>
          <a:cs typeface="+mn-cs"/>
        </a:defRPr>
      </a:lvl5pPr>
      <a:lvl6pPr marL="2037740" algn="l" defTabSz="815096" rtl="0" eaLnBrk="1" latinLnBrk="0" hangingPunct="1">
        <a:defRPr sz="1600" kern="1200">
          <a:solidFill>
            <a:schemeClr val="tx1"/>
          </a:solidFill>
          <a:latin typeface="+mn-lt"/>
          <a:ea typeface="+mn-ea"/>
          <a:cs typeface="+mn-cs"/>
        </a:defRPr>
      </a:lvl6pPr>
      <a:lvl7pPr marL="2445288" algn="l" defTabSz="815096" rtl="0" eaLnBrk="1" latinLnBrk="0" hangingPunct="1">
        <a:defRPr sz="1600" kern="1200">
          <a:solidFill>
            <a:schemeClr val="tx1"/>
          </a:solidFill>
          <a:latin typeface="+mn-lt"/>
          <a:ea typeface="+mn-ea"/>
          <a:cs typeface="+mn-cs"/>
        </a:defRPr>
      </a:lvl7pPr>
      <a:lvl8pPr marL="2852837" algn="l" defTabSz="815096" rtl="0" eaLnBrk="1" latinLnBrk="0" hangingPunct="1">
        <a:defRPr sz="1600" kern="1200">
          <a:solidFill>
            <a:schemeClr val="tx1"/>
          </a:solidFill>
          <a:latin typeface="+mn-lt"/>
          <a:ea typeface="+mn-ea"/>
          <a:cs typeface="+mn-cs"/>
        </a:defRPr>
      </a:lvl8pPr>
      <a:lvl9pPr marL="3260385" algn="l" defTabSz="815096"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4">
          <p15:clr>
            <a:srgbClr val="F26B43"/>
          </p15:clr>
        </p15:guide>
        <p15:guide id="2" pos="202">
          <p15:clr>
            <a:srgbClr val="F26B43"/>
          </p15:clr>
        </p15:guide>
        <p15:guide id="3" pos="5962">
          <p15:clr>
            <a:srgbClr val="F26B43"/>
          </p15:clr>
        </p15:guide>
        <p15:guide id="4" orient="horz" pos="288">
          <p15:clr>
            <a:srgbClr val="F26B43"/>
          </p15:clr>
        </p15:guide>
        <p15:guide id="5" orient="horz" pos="3696">
          <p15:clr>
            <a:srgbClr val="F26B43"/>
          </p15:clr>
        </p15:guide>
        <p15:guide id="6" orient="horz" pos="912">
          <p15:clr>
            <a:srgbClr val="F26B43"/>
          </p15:clr>
        </p15:guide>
        <p15:guide id="7" orient="horz" pos="3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487"/>
          <a:stretch/>
        </p:blipFill>
        <p:spPr>
          <a:xfrm>
            <a:off x="1588" y="28574"/>
            <a:ext cx="9782175" cy="5838825"/>
          </a:xfrm>
          <a:prstGeom prst="rect">
            <a:avLst/>
          </a:prstGeom>
        </p:spPr>
      </p:pic>
      <p:sp>
        <p:nvSpPr>
          <p:cNvPr id="2" name="Title 1"/>
          <p:cNvSpPr>
            <a:spLocks noGrp="1"/>
          </p:cNvSpPr>
          <p:nvPr>
            <p:ph type="title"/>
          </p:nvPr>
        </p:nvSpPr>
        <p:spPr/>
        <p:txBody>
          <a:bodyPr/>
          <a:lstStyle/>
          <a:p>
            <a:r>
              <a:rPr lang="en-US" dirty="0">
                <a:latin typeface="+mj-lt"/>
              </a:rPr>
              <a:t>Emergency Action Plan</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Outlining Procedures</a:t>
            </a:r>
          </a:p>
        </p:txBody>
      </p:sp>
      <p:sp>
        <p:nvSpPr>
          <p:cNvPr id="6147" name="Content Placeholder 1"/>
          <p:cNvSpPr>
            <a:spLocks noGrp="1"/>
          </p:cNvSpPr>
          <p:nvPr>
            <p:ph idx="1"/>
          </p:nvPr>
        </p:nvSpPr>
        <p:spPr/>
        <p:txBody>
          <a:bodyPr/>
          <a:lstStyle/>
          <a:p>
            <a:pPr marL="346075" indent="-346075" eaLnBrk="1" hangingPunct="1">
              <a:spcBef>
                <a:spcPts val="0"/>
              </a:spcBef>
              <a:buFont typeface="Tahoma" panose="020B0604030504040204" pitchFamily="34" charset="0"/>
              <a:buChar char="•"/>
              <a:defRPr/>
            </a:pPr>
            <a:r>
              <a:rPr lang="en-US" altLang="en-US" dirty="0">
                <a:solidFill>
                  <a:srgbClr val="3D3D3D"/>
                </a:solidFill>
                <a:latin typeface="+mj-lt"/>
              </a:rPr>
              <a:t>What to do in the event of a fire or other emergency</a:t>
            </a:r>
          </a:p>
          <a:p>
            <a:pPr marL="346075" indent="-346075" eaLnBrk="1" hangingPunct="1">
              <a:spcBef>
                <a:spcPts val="0"/>
              </a:spcBef>
              <a:buFont typeface="Tahoma" panose="020B0604030504040204" pitchFamily="34" charset="0"/>
              <a:buChar char="•"/>
              <a:defRPr/>
            </a:pPr>
            <a:r>
              <a:rPr lang="en-US" altLang="en-US" dirty="0">
                <a:solidFill>
                  <a:srgbClr val="3D3D3D"/>
                </a:solidFill>
                <a:latin typeface="+mj-lt"/>
              </a:rPr>
              <a:t>How to report emergencies and alert employees </a:t>
            </a:r>
          </a:p>
          <a:p>
            <a:pPr marL="346075" indent="-346075" eaLnBrk="1" hangingPunct="1">
              <a:spcBef>
                <a:spcPts val="0"/>
              </a:spcBef>
              <a:buFont typeface="Tahoma" panose="020B0604030504040204" pitchFamily="34" charset="0"/>
              <a:buChar char="•"/>
              <a:defRPr/>
            </a:pPr>
            <a:r>
              <a:rPr lang="en-US" altLang="en-US" dirty="0">
                <a:solidFill>
                  <a:srgbClr val="3D3D3D"/>
                </a:solidFill>
                <a:latin typeface="+mj-lt"/>
              </a:rPr>
              <a:t>How to account for all employees after an evacuation</a:t>
            </a:r>
          </a:p>
          <a:p>
            <a:pPr marL="346075" indent="-346075" eaLnBrk="1" hangingPunct="1">
              <a:spcBef>
                <a:spcPts val="0"/>
              </a:spcBef>
              <a:buFont typeface="Tahoma" panose="020B0604030504040204" pitchFamily="34" charset="0"/>
              <a:buChar char="•"/>
              <a:defRPr/>
            </a:pPr>
            <a:r>
              <a:rPr lang="en-US" altLang="en-US" dirty="0">
                <a:solidFill>
                  <a:srgbClr val="3D3D3D"/>
                </a:solidFill>
                <a:latin typeface="+mj-lt"/>
              </a:rPr>
              <a:t>What to do in the event of a business closure</a:t>
            </a:r>
          </a:p>
          <a:p>
            <a:pPr marL="346075" indent="-346075" eaLnBrk="1" hangingPunct="1">
              <a:spcBef>
                <a:spcPts val="0"/>
              </a:spcBef>
              <a:buFont typeface="Tahoma" panose="020B0604030504040204" pitchFamily="34" charset="0"/>
              <a:buChar char="•"/>
              <a:defRPr/>
            </a:pPr>
            <a:r>
              <a:rPr lang="en-US" altLang="en-US" dirty="0">
                <a:solidFill>
                  <a:srgbClr val="3D3D3D"/>
                </a:solidFill>
                <a:latin typeface="+mj-lt"/>
              </a:rPr>
              <a:t>How to respond to natural disasters</a:t>
            </a:r>
          </a:p>
          <a:p>
            <a:pPr marL="346075" indent="-346075" eaLnBrk="1" hangingPunct="1">
              <a:spcBef>
                <a:spcPts val="0"/>
              </a:spcBef>
              <a:buFont typeface="Tahoma" panose="020B0604030504040204" pitchFamily="34" charset="0"/>
              <a:buChar char="•"/>
              <a:defRPr/>
            </a:pPr>
            <a:r>
              <a:rPr lang="en-US" altLang="en-US" dirty="0">
                <a:solidFill>
                  <a:srgbClr val="3D3D3D"/>
                </a:solidFill>
                <a:latin typeface="+mj-lt"/>
              </a:rPr>
              <a:t>How employees will be trained</a:t>
            </a:r>
          </a:p>
          <a:p>
            <a:pPr marL="0" indent="0" eaLnBrk="1" hangingPunct="1">
              <a:buNone/>
              <a:defRPr/>
            </a:pPr>
            <a:endParaRPr lang="en-US" altLang="en-US" dirty="0">
              <a:solidFill>
                <a:srgbClr val="3D3D3D"/>
              </a:solidFill>
              <a:latin typeface="+mj-lt"/>
            </a:endParaRPr>
          </a:p>
          <a:p>
            <a:pPr marL="0" indent="0" eaLnBrk="1" hangingPunct="1">
              <a:buNone/>
              <a:defRPr/>
            </a:pPr>
            <a:endParaRPr lang="en-US" altLang="en-US" dirty="0">
              <a:solidFill>
                <a:srgbClr val="3D3D3D"/>
              </a:solidFill>
              <a:latin typeface="+mj-lt"/>
            </a:endParaRPr>
          </a:p>
        </p:txBody>
      </p:sp>
      <p:pic>
        <p:nvPicPr>
          <p:cNvPr id="6" name="Picture 5"/>
          <p:cNvPicPr>
            <a:picLocks noChangeAspect="1"/>
          </p:cNvPicPr>
          <p:nvPr/>
        </p:nvPicPr>
        <p:blipFill rotWithShape="1">
          <a:blip r:embed="rId3"/>
          <a:srcRect r="14793" b="487"/>
          <a:stretch/>
        </p:blipFill>
        <p:spPr bwMode="auto">
          <a:xfrm>
            <a:off x="6445250" y="28575"/>
            <a:ext cx="3332956" cy="583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15119" y="164812"/>
            <a:ext cx="4501356" cy="246221"/>
          </a:xfrm>
          <a:prstGeom prst="rect">
            <a:avLst/>
          </a:prstGeom>
        </p:spPr>
        <p:txBody>
          <a:bodyPr wrap="square">
            <a:spAutoFit/>
          </a:bodyPr>
          <a:lstStyle/>
          <a:p>
            <a:r>
              <a:rPr lang="en-US" altLang="en-US" sz="1000" b="1" kern="0">
                <a:solidFill>
                  <a:schemeClr val="bg1"/>
                </a:solidFill>
                <a:latin typeface="+mj-lt"/>
                <a:ea typeface="Open Sans" panose="020B0606030504020204" pitchFamily="34" charset="0"/>
                <a:cs typeface="Open Sans" panose="020B0606030504020204" pitchFamily="34" charset="0"/>
              </a:rPr>
              <a:t>1  </a:t>
            </a:r>
            <a:r>
              <a:rPr lang="en-US" altLang="en-US" sz="1000" kern="0">
                <a:solidFill>
                  <a:srgbClr val="FA834E"/>
                </a:solidFill>
                <a:latin typeface="+mj-lt"/>
                <a:ea typeface="Open Sans" panose="020B0606030504020204" pitchFamily="34" charset="0"/>
                <a:cs typeface="Open Sans" panose="020B0606030504020204" pitchFamily="34" charset="0"/>
              </a:rPr>
              <a:t>   </a:t>
            </a:r>
            <a:r>
              <a:rPr lang="en-US" altLang="en-US" sz="1000" b="0" kern="0">
                <a:solidFill>
                  <a:srgbClr val="FA834E"/>
                </a:solidFill>
                <a:latin typeface="+mj-lt"/>
                <a:ea typeface="Open Sans" panose="020B0606030504020204" pitchFamily="34" charset="0"/>
                <a:cs typeface="Open Sans" panose="020B0606030504020204" pitchFamily="34" charset="0"/>
              </a:rPr>
              <a:t>Developing a Plan</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100011" y="4452492"/>
            <a:ext cx="4683752" cy="805308"/>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5"/>
          <p:cNvSpPr txBox="1">
            <a:spLocks/>
          </p:cNvSpPr>
          <p:nvPr/>
        </p:nvSpPr>
        <p:spPr>
          <a:xfrm rot="781729">
            <a:off x="5157528" y="4423248"/>
            <a:ext cx="532605" cy="1016196"/>
          </a:xfrm>
          <a:prstGeom prst="rect">
            <a:avLst/>
          </a:prstGeom>
          <a:effectLst/>
        </p:spPr>
        <p:txBody>
          <a:bodyPr lIns="81510" tIns="40755" rIns="81510" bIns="40755"/>
          <a:lstStyle>
            <a:lvl1pPr algn="l" rtl="0" eaLnBrk="0" fontAlgn="base" hangingPunct="0">
              <a:spcBef>
                <a:spcPct val="0"/>
              </a:spcBef>
              <a:spcAft>
                <a:spcPct val="0"/>
              </a:spcAft>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algn="ctr" rtl="0" eaLnBrk="0" fontAlgn="base" hangingPunct="0">
              <a:spcBef>
                <a:spcPct val="0"/>
              </a:spcBef>
              <a:spcAft>
                <a:spcPct val="0"/>
              </a:spcAft>
              <a:defRPr sz="3900">
                <a:solidFill>
                  <a:schemeClr val="tx2"/>
                </a:solidFill>
                <a:latin typeface="Tahoma" pitchFamily="34" charset="0"/>
                <a:cs typeface="Arial" charset="0"/>
              </a:defRPr>
            </a:lvl2pPr>
            <a:lvl3pPr algn="ctr" rtl="0" eaLnBrk="0" fontAlgn="base" hangingPunct="0">
              <a:spcBef>
                <a:spcPct val="0"/>
              </a:spcBef>
              <a:spcAft>
                <a:spcPct val="0"/>
              </a:spcAft>
              <a:defRPr sz="3900">
                <a:solidFill>
                  <a:schemeClr val="tx2"/>
                </a:solidFill>
                <a:latin typeface="Tahoma" pitchFamily="34" charset="0"/>
                <a:cs typeface="Arial" charset="0"/>
              </a:defRPr>
            </a:lvl3pPr>
            <a:lvl4pPr algn="ctr" rtl="0" eaLnBrk="0" fontAlgn="base" hangingPunct="0">
              <a:spcBef>
                <a:spcPct val="0"/>
              </a:spcBef>
              <a:spcAft>
                <a:spcPct val="0"/>
              </a:spcAft>
              <a:defRPr sz="3900">
                <a:solidFill>
                  <a:schemeClr val="tx2"/>
                </a:solidFill>
                <a:latin typeface="Tahoma" pitchFamily="34" charset="0"/>
                <a:cs typeface="Arial" charset="0"/>
              </a:defRPr>
            </a:lvl4pPr>
            <a:lvl5pPr algn="ctr" rtl="0" eaLnBrk="0" fontAlgn="base" hangingPunct="0">
              <a:spcBef>
                <a:spcPct val="0"/>
              </a:spcBef>
              <a:spcAft>
                <a:spcPct val="0"/>
              </a:spcAft>
              <a:defRPr sz="3900">
                <a:solidFill>
                  <a:schemeClr val="tx2"/>
                </a:solidFill>
                <a:latin typeface="Tahoma" pitchFamily="34" charset="0"/>
                <a:cs typeface="Arial" charset="0"/>
              </a:defRPr>
            </a:lvl5pPr>
            <a:lvl6pPr marL="407548" algn="ctr" rtl="0" fontAlgn="base">
              <a:spcBef>
                <a:spcPct val="0"/>
              </a:spcBef>
              <a:spcAft>
                <a:spcPct val="0"/>
              </a:spcAft>
              <a:defRPr sz="3900">
                <a:solidFill>
                  <a:schemeClr val="tx2"/>
                </a:solidFill>
                <a:latin typeface="Arial" charset="0"/>
                <a:cs typeface="Arial" charset="0"/>
              </a:defRPr>
            </a:lvl6pPr>
            <a:lvl7pPr marL="815096" algn="ctr" rtl="0" fontAlgn="base">
              <a:spcBef>
                <a:spcPct val="0"/>
              </a:spcBef>
              <a:spcAft>
                <a:spcPct val="0"/>
              </a:spcAft>
              <a:defRPr sz="3900">
                <a:solidFill>
                  <a:schemeClr val="tx2"/>
                </a:solidFill>
                <a:latin typeface="Arial" charset="0"/>
                <a:cs typeface="Arial" charset="0"/>
              </a:defRPr>
            </a:lvl7pPr>
            <a:lvl8pPr marL="1222644" algn="ctr" rtl="0" fontAlgn="base">
              <a:spcBef>
                <a:spcPct val="0"/>
              </a:spcBef>
              <a:spcAft>
                <a:spcPct val="0"/>
              </a:spcAft>
              <a:defRPr sz="3900">
                <a:solidFill>
                  <a:schemeClr val="tx2"/>
                </a:solidFill>
                <a:latin typeface="Arial" charset="0"/>
                <a:cs typeface="Arial" charset="0"/>
              </a:defRPr>
            </a:lvl8pPr>
            <a:lvl9pPr marL="1630192" algn="ctr" rtl="0" fontAlgn="base">
              <a:spcBef>
                <a:spcPct val="0"/>
              </a:spcBef>
              <a:spcAft>
                <a:spcPct val="0"/>
              </a:spcAft>
              <a:defRPr sz="3900">
                <a:solidFill>
                  <a:schemeClr val="tx2"/>
                </a:solidFill>
                <a:latin typeface="Arial" charset="0"/>
                <a:cs typeface="Arial" charset="0"/>
              </a:defRPr>
            </a:lvl9pPr>
          </a:lstStyle>
          <a:p>
            <a:r>
              <a:rPr lang="en-US" sz="6000" kern="0">
                <a:ln>
                  <a:solidFill>
                    <a:srgbClr val="E65F25"/>
                  </a:solidFill>
                </a:ln>
                <a:solidFill>
                  <a:schemeClr val="bg1"/>
                </a:solidFill>
                <a:latin typeface="Calibri" panose="020F0502020204030204" pitchFamily="34" charset="0"/>
              </a:rPr>
              <a:t>*</a:t>
            </a:r>
            <a:endParaRPr lang="en-US" sz="6000" kern="0" dirty="0">
              <a:ln>
                <a:solidFill>
                  <a:srgbClr val="E65F25"/>
                </a:solidFill>
              </a:ln>
              <a:solidFill>
                <a:schemeClr val="bg1"/>
              </a:solidFill>
              <a:latin typeface="Calibri" panose="020F0502020204030204" pitchFamily="34" charset="0"/>
            </a:endParaRPr>
          </a:p>
        </p:txBody>
      </p:sp>
      <p:sp>
        <p:nvSpPr>
          <p:cNvPr id="45058" name="Content Placeholder 2"/>
          <p:cNvSpPr>
            <a:spLocks noGrp="1"/>
          </p:cNvSpPr>
          <p:nvPr>
            <p:ph idx="1"/>
          </p:nvPr>
        </p:nvSpPr>
        <p:spPr bwMode="auto">
          <a:xfrm>
            <a:off x="320674" y="1371600"/>
            <a:ext cx="6019801" cy="246610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342900" indent="-342900">
              <a:spcBef>
                <a:spcPct val="0"/>
              </a:spcBef>
              <a:defRPr/>
            </a:pPr>
            <a:r>
              <a:rPr lang="en-US" altLang="en-US" dirty="0">
                <a:solidFill>
                  <a:srgbClr val="3D3D3D"/>
                </a:solidFill>
                <a:latin typeface="+mj-lt"/>
              </a:rPr>
              <a:t>Emergency exits</a:t>
            </a:r>
          </a:p>
          <a:p>
            <a:pPr marL="342900" indent="-342900">
              <a:spcBef>
                <a:spcPct val="0"/>
              </a:spcBef>
              <a:defRPr/>
            </a:pPr>
            <a:r>
              <a:rPr lang="en-US" altLang="en-US" dirty="0">
                <a:solidFill>
                  <a:srgbClr val="3D3D3D"/>
                </a:solidFill>
                <a:latin typeface="+mj-lt"/>
              </a:rPr>
              <a:t>Primary and secondary evacuation routes</a:t>
            </a:r>
          </a:p>
          <a:p>
            <a:pPr marL="342900" indent="-342900">
              <a:spcBef>
                <a:spcPct val="0"/>
              </a:spcBef>
              <a:defRPr/>
            </a:pPr>
            <a:r>
              <a:rPr lang="en-US" altLang="en-US" dirty="0">
                <a:solidFill>
                  <a:srgbClr val="3D3D3D"/>
                </a:solidFill>
                <a:latin typeface="+mj-lt"/>
              </a:rPr>
              <a:t>Locations of fire extinguishers</a:t>
            </a:r>
          </a:p>
          <a:p>
            <a:pPr marL="342900" indent="-342900">
              <a:spcBef>
                <a:spcPct val="0"/>
              </a:spcBef>
              <a:defRPr/>
            </a:pPr>
            <a:r>
              <a:rPr lang="en-US" altLang="en-US" dirty="0">
                <a:solidFill>
                  <a:srgbClr val="3D3D3D"/>
                </a:solidFill>
                <a:latin typeface="+mj-lt"/>
              </a:rPr>
              <a:t>Fire alarm pull station locations</a:t>
            </a:r>
          </a:p>
          <a:p>
            <a:pPr marL="342900" indent="-342900">
              <a:spcBef>
                <a:spcPct val="0"/>
              </a:spcBef>
              <a:defRPr/>
            </a:pPr>
            <a:r>
              <a:rPr lang="en-US" altLang="en-US" dirty="0">
                <a:solidFill>
                  <a:srgbClr val="3D3D3D"/>
                </a:solidFill>
                <a:latin typeface="+mj-lt"/>
              </a:rPr>
              <a:t>Assembly areas </a:t>
            </a:r>
          </a:p>
        </p:txBody>
      </p:sp>
      <p:sp>
        <p:nvSpPr>
          <p:cNvPr id="32772" name="Rectangle 1"/>
          <p:cNvSpPr>
            <a:spLocks noChangeArrowheads="1"/>
          </p:cNvSpPr>
          <p:nvPr/>
        </p:nvSpPr>
        <p:spPr bwMode="auto">
          <a:xfrm>
            <a:off x="5650981" y="4610840"/>
            <a:ext cx="372717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300" i="1" dirty="0">
                <a:latin typeface="+mj-lt"/>
                <a:ea typeface="Open Sans" panose="020B0606030504020204" pitchFamily="34" charset="0"/>
                <a:cs typeface="Open Sans" panose="020B0606030504020204" pitchFamily="34" charset="0"/>
              </a:rPr>
              <a:t> </a:t>
            </a:r>
            <a:r>
              <a:rPr lang="en-US" altLang="en-US" sz="1300" i="1" dirty="0">
                <a:solidFill>
                  <a:srgbClr val="3D3D3D"/>
                </a:solidFill>
                <a:latin typeface="+mj-lt"/>
                <a:ea typeface="Open Sans" panose="020B0606030504020204" pitchFamily="34" charset="0"/>
                <a:cs typeface="Open Sans" panose="020B0606030504020204" pitchFamily="34" charset="0"/>
              </a:rPr>
              <a:t>Site personnel should know at least two evacuation routes from their primary work area.</a:t>
            </a:r>
          </a:p>
        </p:txBody>
      </p:sp>
      <p:grpSp>
        <p:nvGrpSpPr>
          <p:cNvPr id="5" name="Group 4"/>
          <p:cNvGrpSpPr/>
          <p:nvPr/>
        </p:nvGrpSpPr>
        <p:grpSpPr>
          <a:xfrm>
            <a:off x="5015706" y="1447800"/>
            <a:ext cx="4362451" cy="2743200"/>
            <a:chOff x="4739482" y="1614488"/>
            <a:chExt cx="3998913" cy="2514600"/>
          </a:xfrm>
        </p:grpSpPr>
        <p:pic>
          <p:nvPicPr>
            <p:cNvPr id="32774" name="Picture 1"/>
            <p:cNvPicPr>
              <a:picLocks noChangeAspect="1"/>
            </p:cNvPicPr>
            <p:nvPr/>
          </p:nvPicPr>
          <p:blipFill>
            <a:blip r:embed="rId3">
              <a:extLst>
                <a:ext uri="{28A0092B-C50C-407E-A947-70E740481C1C}">
                  <a14:useLocalDpi xmlns:a14="http://schemas.microsoft.com/office/drawing/2010/main" val="0"/>
                </a:ext>
              </a:extLst>
            </a:blip>
            <a:srcRect l="6641" t="5264" r="5286"/>
            <a:stretch>
              <a:fillRect/>
            </a:stretch>
          </p:blipFill>
          <p:spPr bwMode="auto">
            <a:xfrm>
              <a:off x="5278998" y="1668464"/>
              <a:ext cx="3373658" cy="2428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bwMode="auto">
            <a:xfrm>
              <a:off x="5187157" y="3395663"/>
              <a:ext cx="92075" cy="92075"/>
            </a:xfrm>
            <a:prstGeom prst="ellipse">
              <a:avLst/>
            </a:prstGeom>
            <a:solidFill>
              <a:srgbClr val="3D3D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D3D3D"/>
                </a:solidFill>
              </a:endParaRPr>
            </a:p>
          </p:txBody>
        </p:sp>
        <p:sp>
          <p:nvSpPr>
            <p:cNvPr id="32776" name="TextBox 2"/>
            <p:cNvSpPr txBox="1">
              <a:spLocks noChangeArrowheads="1"/>
            </p:cNvSpPr>
            <p:nvPr/>
          </p:nvSpPr>
          <p:spPr bwMode="auto">
            <a:xfrm>
              <a:off x="4739482" y="3487103"/>
              <a:ext cx="1021872" cy="39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1100" i="1">
                  <a:latin typeface="Open Sans" panose="020B0606030504020204" pitchFamily="34" charset="0"/>
                  <a:ea typeface="Open Sans" panose="020B0606030504020204" pitchFamily="34" charset="0"/>
                  <a:cs typeface="Open Sans" panose="020B0606030504020204" pitchFamily="34" charset="0"/>
                </a:rPr>
                <a:t>Assembly</a:t>
              </a:r>
            </a:p>
            <a:p>
              <a:pPr algn="ctr"/>
              <a:r>
                <a:rPr lang="en-US" altLang="en-US" sz="1100" i="1">
                  <a:latin typeface="Open Sans" panose="020B0606030504020204" pitchFamily="34" charset="0"/>
                  <a:ea typeface="Open Sans" panose="020B0606030504020204" pitchFamily="34" charset="0"/>
                  <a:cs typeface="Open Sans" panose="020B0606030504020204" pitchFamily="34" charset="0"/>
                </a:rPr>
                <a:t>area</a:t>
              </a:r>
            </a:p>
          </p:txBody>
        </p:sp>
        <p:sp>
          <p:nvSpPr>
            <p:cNvPr id="4" name="Rectangle 3"/>
            <p:cNvSpPr/>
            <p:nvPr/>
          </p:nvSpPr>
          <p:spPr bwMode="auto">
            <a:xfrm>
              <a:off x="4823620" y="1614488"/>
              <a:ext cx="3914775" cy="2514600"/>
            </a:xfrm>
            <a:prstGeom prst="rect">
              <a:avLst/>
            </a:prstGeom>
            <a:noFill/>
            <a:ln>
              <a:solidFill>
                <a:srgbClr val="3D3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0" name="Rectangle 9"/>
          <p:cNvSpPr/>
          <p:nvPr/>
        </p:nvSpPr>
        <p:spPr>
          <a:xfrm>
            <a:off x="315119" y="164812"/>
            <a:ext cx="4501356" cy="246221"/>
          </a:xfrm>
          <a:prstGeom prst="rect">
            <a:avLst/>
          </a:prstGeom>
        </p:spPr>
        <p:txBody>
          <a:bodyPr wrap="square">
            <a:spAutoFit/>
          </a:bodyPr>
          <a:lstStyle/>
          <a:p>
            <a:r>
              <a:rPr lang="en-US" altLang="en-US" sz="1000" b="1" kern="0">
                <a:solidFill>
                  <a:schemeClr val="bg1"/>
                </a:solidFill>
                <a:latin typeface="+mj-lt"/>
                <a:ea typeface="Open Sans" panose="020B0606030504020204" pitchFamily="34" charset="0"/>
                <a:cs typeface="Open Sans" panose="020B0606030504020204" pitchFamily="34" charset="0"/>
              </a:rPr>
              <a:t>1  </a:t>
            </a:r>
            <a:r>
              <a:rPr lang="en-US" altLang="en-US" sz="1000" kern="0">
                <a:solidFill>
                  <a:srgbClr val="FA834E"/>
                </a:solidFill>
                <a:latin typeface="+mj-lt"/>
                <a:ea typeface="Open Sans" panose="020B0606030504020204" pitchFamily="34" charset="0"/>
                <a:cs typeface="Open Sans" panose="020B0606030504020204" pitchFamily="34" charset="0"/>
              </a:rPr>
              <a:t>   </a:t>
            </a:r>
            <a:r>
              <a:rPr lang="en-US" altLang="en-US" sz="1000" b="0" kern="0">
                <a:solidFill>
                  <a:srgbClr val="FA834E"/>
                </a:solidFill>
                <a:latin typeface="+mj-lt"/>
                <a:ea typeface="Open Sans" panose="020B0606030504020204" pitchFamily="34" charset="0"/>
                <a:cs typeface="Open Sans" panose="020B0606030504020204" pitchFamily="34" charset="0"/>
              </a:rPr>
              <a:t>Developing a Plan</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
        <p:nvSpPr>
          <p:cNvPr id="3" name="Title 2"/>
          <p:cNvSpPr>
            <a:spLocks noGrp="1"/>
          </p:cNvSpPr>
          <p:nvPr>
            <p:ph type="title"/>
          </p:nvPr>
        </p:nvSpPr>
        <p:spPr/>
        <p:txBody>
          <a:bodyPr/>
          <a:lstStyle/>
          <a:p>
            <a:r>
              <a:rPr lang="en-US" dirty="0">
                <a:latin typeface="+mj-lt"/>
              </a:rPr>
              <a:t>Evacuation Maps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2"/>
          <p:cNvSpPr>
            <a:spLocks noGrp="1"/>
          </p:cNvSpPr>
          <p:nvPr>
            <p:ph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346075" indent="-346075">
              <a:spcBef>
                <a:spcPct val="0"/>
              </a:spcBef>
              <a:buFont typeface="Tahoma" panose="020B0604030504040204" pitchFamily="34" charset="0"/>
              <a:buChar char="•"/>
              <a:defRPr/>
            </a:pPr>
            <a:r>
              <a:rPr lang="en-US" altLang="en-US" dirty="0">
                <a:solidFill>
                  <a:srgbClr val="3D3D3D"/>
                </a:solidFill>
                <a:latin typeface="+mj-lt"/>
              </a:rPr>
              <a:t>Expectations and responsibilities</a:t>
            </a:r>
          </a:p>
          <a:p>
            <a:pPr marL="346075" indent="-346075">
              <a:spcBef>
                <a:spcPct val="0"/>
              </a:spcBef>
              <a:buFont typeface="Tahoma" panose="020B0604030504040204" pitchFamily="34" charset="0"/>
              <a:buChar char="•"/>
              <a:defRPr/>
            </a:pPr>
            <a:r>
              <a:rPr lang="en-US" altLang="en-US" dirty="0">
                <a:solidFill>
                  <a:srgbClr val="3D3D3D"/>
                </a:solidFill>
                <a:latin typeface="+mj-lt"/>
              </a:rPr>
              <a:t>Threats and hazards</a:t>
            </a:r>
          </a:p>
          <a:p>
            <a:pPr marL="346075" indent="-346075">
              <a:spcBef>
                <a:spcPct val="0"/>
              </a:spcBef>
              <a:buFont typeface="Tahoma" panose="020B0604030504040204" pitchFamily="34" charset="0"/>
              <a:buChar char="•"/>
              <a:defRPr/>
            </a:pPr>
            <a:r>
              <a:rPr lang="en-US" altLang="en-US" dirty="0">
                <a:solidFill>
                  <a:srgbClr val="3D3D3D"/>
                </a:solidFill>
                <a:latin typeface="+mj-lt"/>
              </a:rPr>
              <a:t>Emergency response procedures</a:t>
            </a:r>
          </a:p>
          <a:p>
            <a:pPr marL="346075" indent="-346075">
              <a:spcBef>
                <a:spcPct val="0"/>
              </a:spcBef>
              <a:buFont typeface="Tahoma" panose="020B0604030504040204" pitchFamily="34" charset="0"/>
              <a:buChar char="•"/>
              <a:defRPr/>
            </a:pPr>
            <a:r>
              <a:rPr lang="en-US" altLang="en-US" dirty="0">
                <a:solidFill>
                  <a:srgbClr val="3D3D3D"/>
                </a:solidFill>
                <a:latin typeface="+mj-lt"/>
              </a:rPr>
              <a:t>Notification, warning, and communication</a:t>
            </a:r>
          </a:p>
          <a:p>
            <a:pPr marL="346075" indent="-346075">
              <a:spcBef>
                <a:spcPct val="0"/>
              </a:spcBef>
              <a:buFont typeface="Tahoma" panose="020B0604030504040204" pitchFamily="34" charset="0"/>
              <a:buChar char="•"/>
              <a:defRPr/>
            </a:pPr>
            <a:r>
              <a:rPr lang="en-US" altLang="en-US" dirty="0">
                <a:solidFill>
                  <a:srgbClr val="3D3D3D"/>
                </a:solidFill>
                <a:latin typeface="+mj-lt"/>
              </a:rPr>
              <a:t>Locations</a:t>
            </a:r>
          </a:p>
          <a:p>
            <a:pPr marL="346075" indent="-346075">
              <a:spcBef>
                <a:spcPct val="0"/>
              </a:spcBef>
              <a:buFont typeface="Tahoma" panose="020B0604030504040204" pitchFamily="34" charset="0"/>
              <a:buChar char="•"/>
              <a:defRPr/>
            </a:pPr>
            <a:r>
              <a:rPr lang="en-US" altLang="en-US" dirty="0">
                <a:solidFill>
                  <a:srgbClr val="3D3D3D"/>
                </a:solidFill>
                <a:latin typeface="+mj-lt"/>
              </a:rPr>
              <a:t>Practice drills</a:t>
            </a:r>
          </a:p>
          <a:p>
            <a:pPr marL="346075" indent="-346075">
              <a:spcBef>
                <a:spcPct val="0"/>
              </a:spcBef>
              <a:buFont typeface="Tahoma" panose="020B0604030504040204" pitchFamily="34" charset="0"/>
              <a:buChar char="•"/>
              <a:defRPr/>
            </a:pPr>
            <a:r>
              <a:rPr lang="en-US" altLang="en-US" dirty="0">
                <a:solidFill>
                  <a:srgbClr val="3D3D3D"/>
                </a:solidFill>
                <a:latin typeface="+mj-lt"/>
              </a:rPr>
              <a:t>Duties</a:t>
            </a:r>
          </a:p>
          <a:p>
            <a:pPr marL="346075" indent="-346075">
              <a:spcBef>
                <a:spcPct val="0"/>
              </a:spcBef>
              <a:buFont typeface="Tahoma" panose="020B0604030504040204" pitchFamily="34" charset="0"/>
              <a:buChar char="•"/>
              <a:defRPr/>
            </a:pPr>
            <a:r>
              <a:rPr lang="en-US" altLang="en-US" dirty="0">
                <a:solidFill>
                  <a:srgbClr val="3D3D3D"/>
                </a:solidFill>
                <a:latin typeface="+mj-lt"/>
              </a:rPr>
              <a:t>Hazards unique to the jobsite</a:t>
            </a:r>
            <a:endParaRPr lang="en-US" altLang="en-US" b="1" dirty="0">
              <a:solidFill>
                <a:srgbClr val="3D3D3D"/>
              </a:solidFill>
              <a:latin typeface="+mj-lt"/>
            </a:endParaRPr>
          </a:p>
        </p:txBody>
      </p:sp>
      <p:sp>
        <p:nvSpPr>
          <p:cNvPr id="4" name="Rectangle 3"/>
          <p:cNvSpPr/>
          <p:nvPr/>
        </p:nvSpPr>
        <p:spPr>
          <a:xfrm>
            <a:off x="315119" y="164812"/>
            <a:ext cx="4501356" cy="246221"/>
          </a:xfrm>
          <a:prstGeom prst="rect">
            <a:avLst/>
          </a:prstGeom>
        </p:spPr>
        <p:txBody>
          <a:bodyPr wrap="square">
            <a:spAutoFit/>
          </a:bodyPr>
          <a:lstStyle/>
          <a:p>
            <a:r>
              <a:rPr lang="en-US" altLang="en-US" sz="1000" b="1" kern="0">
                <a:solidFill>
                  <a:schemeClr val="bg1"/>
                </a:solidFill>
                <a:latin typeface="+mj-lt"/>
                <a:ea typeface="Open Sans" panose="020B0606030504020204" pitchFamily="34" charset="0"/>
                <a:cs typeface="Open Sans" panose="020B0606030504020204" pitchFamily="34" charset="0"/>
              </a:rPr>
              <a:t>1  </a:t>
            </a:r>
            <a:r>
              <a:rPr lang="en-US" altLang="en-US" sz="1000" kern="0">
                <a:solidFill>
                  <a:srgbClr val="FA834E"/>
                </a:solidFill>
                <a:latin typeface="+mj-lt"/>
                <a:ea typeface="Open Sans" panose="020B0606030504020204" pitchFamily="34" charset="0"/>
                <a:cs typeface="Open Sans" panose="020B0606030504020204" pitchFamily="34" charset="0"/>
              </a:rPr>
              <a:t>   </a:t>
            </a:r>
            <a:r>
              <a:rPr lang="en-US" altLang="en-US" sz="1000" b="0" kern="0">
                <a:solidFill>
                  <a:srgbClr val="FA834E"/>
                </a:solidFill>
                <a:latin typeface="+mj-lt"/>
                <a:ea typeface="Open Sans" panose="020B0606030504020204" pitchFamily="34" charset="0"/>
                <a:cs typeface="Open Sans" panose="020B0606030504020204" pitchFamily="34" charset="0"/>
              </a:rPr>
              <a:t>Developing a Plan</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p:txBody>
          <a:bodyPr/>
          <a:lstStyle/>
          <a:p>
            <a:r>
              <a:rPr lang="en-US" dirty="0">
                <a:latin typeface="+mj-lt"/>
              </a:rPr>
              <a:t>Training</a:t>
            </a:r>
          </a:p>
        </p:txBody>
      </p:sp>
      <p:pic>
        <p:nvPicPr>
          <p:cNvPr id="3" name="Picture 2"/>
          <p:cNvPicPr>
            <a:picLocks noChangeAspect="1"/>
          </p:cNvPicPr>
          <p:nvPr/>
        </p:nvPicPr>
        <p:blipFill>
          <a:blip r:embed="rId3"/>
          <a:stretch>
            <a:fillRect/>
          </a:stretch>
        </p:blipFill>
        <p:spPr>
          <a:xfrm>
            <a:off x="5044281" y="1369297"/>
            <a:ext cx="4457700" cy="29718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621756" y="457200"/>
            <a:ext cx="6705600" cy="762000"/>
          </a:xfrm>
          <a:prstGeom prst="rect">
            <a:avLst/>
          </a:prstGeom>
          <a:noFill/>
          <a:ln>
            <a:miter lim="800000"/>
            <a:headEnd/>
            <a:tailEnd/>
          </a:ln>
        </p:spPr>
        <p:txBody>
          <a:bodyPr lIns="91485" tIns="45742" rIns="91485" bIns="45742" anchor="t" anchorCtr="0"/>
          <a:lstStyle/>
          <a:p>
            <a:pPr algn="l" eaLnBrk="1" hangingPunct="1"/>
            <a:r>
              <a:rPr lang="en-US" altLang="en-US" b="1" dirty="0">
                <a:latin typeface="+mj-lt"/>
              </a:rPr>
              <a:t>Fire and Medical Emergencies</a:t>
            </a:r>
          </a:p>
        </p:txBody>
      </p:sp>
      <p:sp>
        <p:nvSpPr>
          <p:cNvPr id="12291" name="Rectangle 3"/>
          <p:cNvSpPr>
            <a:spLocks noGrp="1" noChangeArrowheads="1"/>
          </p:cNvSpPr>
          <p:nvPr>
            <p:ph idx="4294967295"/>
          </p:nvPr>
        </p:nvSpPr>
        <p:spPr>
          <a:xfrm>
            <a:off x="2606676" y="1371600"/>
            <a:ext cx="4495799" cy="4114800"/>
          </a:xfrm>
          <a:prstGeom prst="rect">
            <a:avLst/>
          </a:prstGeom>
        </p:spPr>
        <p:txBody>
          <a:bodyPr/>
          <a:lstStyle/>
          <a:p>
            <a:pPr marL="0" indent="0">
              <a:spcBef>
                <a:spcPts val="0"/>
              </a:spcBef>
              <a:spcAft>
                <a:spcPts val="1000"/>
              </a:spcAft>
              <a:buNone/>
            </a:pPr>
            <a:r>
              <a:rPr lang="en-US" sz="1300" b="1" dirty="0">
                <a:solidFill>
                  <a:srgbClr val="E65F25"/>
                </a:solidFill>
                <a:latin typeface="+mj-lt"/>
                <a:ea typeface="Open Sans" panose="020B0606030504020204" pitchFamily="34" charset="0"/>
                <a:cs typeface="Open Sans" panose="020B0606030504020204" pitchFamily="34" charset="0"/>
              </a:rPr>
              <a:t>What you need to know:</a:t>
            </a:r>
          </a:p>
          <a:p>
            <a:pPr marL="342900" indent="-342900">
              <a:spcBef>
                <a:spcPts val="0"/>
              </a:spcBef>
              <a:spcAft>
                <a:spcPts val="1300"/>
              </a:spcAft>
              <a:buFont typeface="+mj-lt"/>
              <a:buAutoNum type="arabicPeriod"/>
            </a:pPr>
            <a:r>
              <a:rPr lang="en-US" altLang="en-US" sz="1300" dirty="0">
                <a:solidFill>
                  <a:srgbClr val="3D3D3D"/>
                </a:solidFill>
                <a:latin typeface="+mj-lt"/>
                <a:ea typeface="Open Sans" panose="020B0606030504020204" pitchFamily="34" charset="0"/>
                <a:cs typeface="Open Sans" panose="020B0606030504020204" pitchFamily="34" charset="0"/>
              </a:rPr>
              <a:t>Fire alarm procedures</a:t>
            </a:r>
          </a:p>
          <a:p>
            <a:pPr marL="342900" indent="-342900">
              <a:spcBef>
                <a:spcPts val="0"/>
              </a:spcBef>
              <a:spcAft>
                <a:spcPts val="1300"/>
              </a:spcAft>
              <a:buFont typeface="+mj-lt"/>
              <a:buAutoNum type="arabicPeriod"/>
            </a:pPr>
            <a:r>
              <a:rPr lang="en-US" altLang="en-US" sz="1300" dirty="0">
                <a:solidFill>
                  <a:srgbClr val="3D3D3D"/>
                </a:solidFill>
                <a:latin typeface="+mj-lt"/>
                <a:ea typeface="Open Sans" panose="020B0606030504020204" pitchFamily="34" charset="0"/>
                <a:cs typeface="Open Sans" panose="020B0606030504020204" pitchFamily="34" charset="0"/>
              </a:rPr>
              <a:t>First steps after being notified of a fire</a:t>
            </a:r>
          </a:p>
          <a:p>
            <a:pPr marL="342900" indent="-342900">
              <a:spcBef>
                <a:spcPts val="0"/>
              </a:spcBef>
              <a:spcAft>
                <a:spcPts val="1300"/>
              </a:spcAft>
              <a:buFont typeface="+mj-lt"/>
              <a:buAutoNum type="arabicPeriod"/>
            </a:pPr>
            <a:r>
              <a:rPr lang="en-US" altLang="en-US" sz="1300" dirty="0">
                <a:solidFill>
                  <a:srgbClr val="3D3D3D"/>
                </a:solidFill>
                <a:latin typeface="+mj-lt"/>
                <a:ea typeface="Open Sans" panose="020B0606030504020204" pitchFamily="34" charset="0"/>
                <a:cs typeface="Open Sans" panose="020B0606030504020204" pitchFamily="34" charset="0"/>
              </a:rPr>
              <a:t>Important roles</a:t>
            </a:r>
          </a:p>
          <a:p>
            <a:pPr marL="342900" indent="-342900">
              <a:spcBef>
                <a:spcPts val="0"/>
              </a:spcBef>
              <a:spcAft>
                <a:spcPts val="1300"/>
              </a:spcAft>
              <a:buFont typeface="+mj-lt"/>
              <a:buAutoNum type="arabicPeriod"/>
            </a:pPr>
            <a:r>
              <a:rPr lang="en-US" altLang="en-US" sz="1300" dirty="0">
                <a:solidFill>
                  <a:srgbClr val="3D3D3D"/>
                </a:solidFill>
                <a:latin typeface="+mj-lt"/>
                <a:ea typeface="Open Sans" panose="020B0606030504020204" pitchFamily="34" charset="0"/>
                <a:cs typeface="Open Sans" panose="020B0606030504020204" pitchFamily="34" charset="0"/>
              </a:rPr>
              <a:t>Criteria for extinguishing a fire</a:t>
            </a:r>
          </a:p>
          <a:p>
            <a:pPr marL="342900" indent="-342900">
              <a:spcBef>
                <a:spcPts val="0"/>
              </a:spcBef>
              <a:spcAft>
                <a:spcPts val="1300"/>
              </a:spcAft>
              <a:buFont typeface="+mj-lt"/>
              <a:buAutoNum type="arabicPeriod"/>
            </a:pPr>
            <a:r>
              <a:rPr lang="en-US" altLang="en-US" sz="1300" dirty="0">
                <a:solidFill>
                  <a:srgbClr val="3D3D3D"/>
                </a:solidFill>
                <a:latin typeface="+mj-lt"/>
                <a:ea typeface="Open Sans" panose="020B0606030504020204" pitchFamily="34" charset="0"/>
                <a:cs typeface="Open Sans" panose="020B0606030504020204" pitchFamily="34" charset="0"/>
              </a:rPr>
              <a:t>Response requirements for medical emergencies</a:t>
            </a:r>
          </a:p>
        </p:txBody>
      </p:sp>
      <p:sp>
        <p:nvSpPr>
          <p:cNvPr id="6" name="TextBox 5"/>
          <p:cNvSpPr txBox="1"/>
          <p:nvPr/>
        </p:nvSpPr>
        <p:spPr>
          <a:xfrm>
            <a:off x="178207" y="-134005"/>
            <a:ext cx="2133600" cy="4401205"/>
          </a:xfrm>
          <a:prstGeom prst="rect">
            <a:avLst/>
          </a:prstGeom>
          <a:noFill/>
        </p:spPr>
        <p:txBody>
          <a:bodyPr wrap="square" rtlCol="0">
            <a:spAutoFit/>
          </a:bodyPr>
          <a:lstStyle/>
          <a:p>
            <a:r>
              <a:rPr lang="en-US" sz="28000" b="1">
                <a:solidFill>
                  <a:srgbClr val="FA834E"/>
                </a:solidFill>
              </a:rPr>
              <a:t>2</a:t>
            </a:r>
            <a:endParaRPr lang="en-US" sz="28000" b="1" dirty="0">
              <a:solidFill>
                <a:srgbClr val="FA834E"/>
              </a:solidFill>
            </a:endParaRPr>
          </a:p>
        </p:txBody>
      </p:sp>
      <p:cxnSp>
        <p:nvCxnSpPr>
          <p:cNvPr id="7" name="Straight Connector 6"/>
          <p:cNvCxnSpPr/>
          <p:nvPr/>
        </p:nvCxnSpPr>
        <p:spPr>
          <a:xfrm>
            <a:off x="2527021" y="533400"/>
            <a:ext cx="0" cy="5029200"/>
          </a:xfrm>
          <a:prstGeom prst="line">
            <a:avLst/>
          </a:prstGeom>
          <a:ln w="19050">
            <a:solidFill>
              <a:srgbClr val="CCCC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34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20675" y="3905250"/>
            <a:ext cx="4876006" cy="990600"/>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5"/>
          <p:cNvSpPr txBox="1">
            <a:spLocks/>
          </p:cNvSpPr>
          <p:nvPr/>
        </p:nvSpPr>
        <p:spPr>
          <a:xfrm rot="781729">
            <a:off x="378192" y="3856956"/>
            <a:ext cx="532605" cy="1016196"/>
          </a:xfrm>
          <a:prstGeom prst="rect">
            <a:avLst/>
          </a:prstGeom>
          <a:effectLst/>
        </p:spPr>
        <p:txBody>
          <a:bodyPr lIns="81510" tIns="40755" rIns="81510" bIns="40755"/>
          <a:lstStyle>
            <a:lvl1pPr algn="l" rtl="0" eaLnBrk="0" fontAlgn="base" hangingPunct="0">
              <a:spcBef>
                <a:spcPct val="0"/>
              </a:spcBef>
              <a:spcAft>
                <a:spcPct val="0"/>
              </a:spcAft>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algn="ctr" rtl="0" eaLnBrk="0" fontAlgn="base" hangingPunct="0">
              <a:spcBef>
                <a:spcPct val="0"/>
              </a:spcBef>
              <a:spcAft>
                <a:spcPct val="0"/>
              </a:spcAft>
              <a:defRPr sz="3900">
                <a:solidFill>
                  <a:schemeClr val="tx2"/>
                </a:solidFill>
                <a:latin typeface="Tahoma" pitchFamily="34" charset="0"/>
                <a:cs typeface="Arial" charset="0"/>
              </a:defRPr>
            </a:lvl2pPr>
            <a:lvl3pPr algn="ctr" rtl="0" eaLnBrk="0" fontAlgn="base" hangingPunct="0">
              <a:spcBef>
                <a:spcPct val="0"/>
              </a:spcBef>
              <a:spcAft>
                <a:spcPct val="0"/>
              </a:spcAft>
              <a:defRPr sz="3900">
                <a:solidFill>
                  <a:schemeClr val="tx2"/>
                </a:solidFill>
                <a:latin typeface="Tahoma" pitchFamily="34" charset="0"/>
                <a:cs typeface="Arial" charset="0"/>
              </a:defRPr>
            </a:lvl3pPr>
            <a:lvl4pPr algn="ctr" rtl="0" eaLnBrk="0" fontAlgn="base" hangingPunct="0">
              <a:spcBef>
                <a:spcPct val="0"/>
              </a:spcBef>
              <a:spcAft>
                <a:spcPct val="0"/>
              </a:spcAft>
              <a:defRPr sz="3900">
                <a:solidFill>
                  <a:schemeClr val="tx2"/>
                </a:solidFill>
                <a:latin typeface="Tahoma" pitchFamily="34" charset="0"/>
                <a:cs typeface="Arial" charset="0"/>
              </a:defRPr>
            </a:lvl4pPr>
            <a:lvl5pPr algn="ctr" rtl="0" eaLnBrk="0" fontAlgn="base" hangingPunct="0">
              <a:spcBef>
                <a:spcPct val="0"/>
              </a:spcBef>
              <a:spcAft>
                <a:spcPct val="0"/>
              </a:spcAft>
              <a:defRPr sz="3900">
                <a:solidFill>
                  <a:schemeClr val="tx2"/>
                </a:solidFill>
                <a:latin typeface="Tahoma" pitchFamily="34" charset="0"/>
                <a:cs typeface="Arial" charset="0"/>
              </a:defRPr>
            </a:lvl5pPr>
            <a:lvl6pPr marL="407548" algn="ctr" rtl="0" fontAlgn="base">
              <a:spcBef>
                <a:spcPct val="0"/>
              </a:spcBef>
              <a:spcAft>
                <a:spcPct val="0"/>
              </a:spcAft>
              <a:defRPr sz="3900">
                <a:solidFill>
                  <a:schemeClr val="tx2"/>
                </a:solidFill>
                <a:latin typeface="Arial" charset="0"/>
                <a:cs typeface="Arial" charset="0"/>
              </a:defRPr>
            </a:lvl6pPr>
            <a:lvl7pPr marL="815096" algn="ctr" rtl="0" fontAlgn="base">
              <a:spcBef>
                <a:spcPct val="0"/>
              </a:spcBef>
              <a:spcAft>
                <a:spcPct val="0"/>
              </a:spcAft>
              <a:defRPr sz="3900">
                <a:solidFill>
                  <a:schemeClr val="tx2"/>
                </a:solidFill>
                <a:latin typeface="Arial" charset="0"/>
                <a:cs typeface="Arial" charset="0"/>
              </a:defRPr>
            </a:lvl7pPr>
            <a:lvl8pPr marL="1222644" algn="ctr" rtl="0" fontAlgn="base">
              <a:spcBef>
                <a:spcPct val="0"/>
              </a:spcBef>
              <a:spcAft>
                <a:spcPct val="0"/>
              </a:spcAft>
              <a:defRPr sz="3900">
                <a:solidFill>
                  <a:schemeClr val="tx2"/>
                </a:solidFill>
                <a:latin typeface="Arial" charset="0"/>
                <a:cs typeface="Arial" charset="0"/>
              </a:defRPr>
            </a:lvl8pPr>
            <a:lvl9pPr marL="1630192" algn="ctr" rtl="0" fontAlgn="base">
              <a:spcBef>
                <a:spcPct val="0"/>
              </a:spcBef>
              <a:spcAft>
                <a:spcPct val="0"/>
              </a:spcAft>
              <a:defRPr sz="3900">
                <a:solidFill>
                  <a:schemeClr val="tx2"/>
                </a:solidFill>
                <a:latin typeface="Arial" charset="0"/>
                <a:cs typeface="Arial" charset="0"/>
              </a:defRPr>
            </a:lvl9pPr>
          </a:lstStyle>
          <a:p>
            <a:r>
              <a:rPr lang="en-US" sz="6000" kern="0">
                <a:ln>
                  <a:solidFill>
                    <a:srgbClr val="E65F25"/>
                  </a:solidFill>
                </a:ln>
                <a:solidFill>
                  <a:schemeClr val="bg1"/>
                </a:solidFill>
                <a:latin typeface="Calibri" panose="020F0502020204030204" pitchFamily="34" charset="0"/>
              </a:rPr>
              <a:t>*</a:t>
            </a:r>
            <a:endParaRPr lang="en-US" sz="6000" kern="0" dirty="0">
              <a:ln>
                <a:solidFill>
                  <a:srgbClr val="E65F25"/>
                </a:solidFill>
              </a:ln>
              <a:solidFill>
                <a:schemeClr val="bg1"/>
              </a:solidFill>
              <a:latin typeface="Calibri" panose="020F0502020204030204" pitchFamily="34" charset="0"/>
            </a:endParaRPr>
          </a:p>
        </p:txBody>
      </p:sp>
      <p:sp>
        <p:nvSpPr>
          <p:cNvPr id="3" name="Content Placeholder 2"/>
          <p:cNvSpPr>
            <a:spLocks noGrp="1"/>
          </p:cNvSpPr>
          <p:nvPr>
            <p:ph idx="1"/>
          </p:nvPr>
        </p:nvSpPr>
        <p:spPr/>
        <p:txBody>
          <a:bodyPr/>
          <a:lstStyle/>
          <a:p>
            <a:pPr marL="0" indent="0">
              <a:spcBef>
                <a:spcPts val="0"/>
              </a:spcBef>
              <a:spcAft>
                <a:spcPts val="1000"/>
              </a:spcAft>
              <a:buNone/>
              <a:defRPr/>
            </a:pPr>
            <a:r>
              <a:rPr lang="en-US" b="1" dirty="0">
                <a:solidFill>
                  <a:srgbClr val="E65F25"/>
                </a:solidFill>
                <a:latin typeface="+mj-lt"/>
              </a:rPr>
              <a:t>When a fire is discovered:</a:t>
            </a:r>
            <a:endParaRPr lang="en-US" dirty="0">
              <a:solidFill>
                <a:srgbClr val="E65F25"/>
              </a:solidFill>
              <a:latin typeface="+mj-lt"/>
            </a:endParaRPr>
          </a:p>
          <a:p>
            <a:pPr marL="341313" indent="-341313">
              <a:spcBef>
                <a:spcPts val="0"/>
              </a:spcBef>
              <a:spcAft>
                <a:spcPts val="1600"/>
              </a:spcAft>
              <a:defRPr/>
            </a:pPr>
            <a:r>
              <a:rPr lang="en-US" dirty="0">
                <a:solidFill>
                  <a:srgbClr val="3D3D3D"/>
                </a:solidFill>
                <a:latin typeface="+mj-lt"/>
              </a:rPr>
              <a:t>Activate the nearest fire alarm.</a:t>
            </a:r>
          </a:p>
          <a:p>
            <a:pPr marL="341313" indent="-341313">
              <a:spcBef>
                <a:spcPts val="0"/>
              </a:spcBef>
              <a:spcAft>
                <a:spcPts val="1600"/>
              </a:spcAft>
              <a:defRPr/>
            </a:pPr>
            <a:r>
              <a:rPr lang="en-US" dirty="0">
                <a:solidFill>
                  <a:srgbClr val="3D3D3D"/>
                </a:solidFill>
                <a:latin typeface="+mj-lt"/>
              </a:rPr>
              <a:t>If no alarm is available, notify the fire department.</a:t>
            </a:r>
          </a:p>
          <a:p>
            <a:pPr marL="341313" indent="-341313">
              <a:spcBef>
                <a:spcPts val="0"/>
              </a:spcBef>
              <a:spcAft>
                <a:spcPts val="0"/>
              </a:spcAft>
              <a:defRPr/>
            </a:pPr>
            <a:r>
              <a:rPr lang="en-US" b="1" dirty="0">
                <a:solidFill>
                  <a:srgbClr val="3D3D3D"/>
                </a:solidFill>
                <a:latin typeface="+mj-lt"/>
              </a:rPr>
              <a:t>Notify site personnel: </a:t>
            </a:r>
          </a:p>
          <a:p>
            <a:pPr marL="682625" indent="-341313">
              <a:spcBef>
                <a:spcPts val="0"/>
              </a:spcBef>
              <a:spcAft>
                <a:spcPts val="0"/>
              </a:spcAft>
              <a:buFont typeface="Tahoma" panose="020B0604030504040204" pitchFamily="34" charset="0"/>
              <a:buChar char="‒"/>
              <a:defRPr/>
            </a:pPr>
            <a:r>
              <a:rPr lang="en-US" dirty="0">
                <a:solidFill>
                  <a:srgbClr val="3D3D3D"/>
                </a:solidFill>
                <a:latin typeface="+mj-lt"/>
              </a:rPr>
              <a:t>Voice communication</a:t>
            </a:r>
          </a:p>
          <a:p>
            <a:pPr marL="682625" indent="-341313">
              <a:spcBef>
                <a:spcPts val="0"/>
              </a:spcBef>
              <a:spcAft>
                <a:spcPts val="0"/>
              </a:spcAft>
              <a:buFont typeface="Tahoma" panose="020B0604030504040204" pitchFamily="34" charset="0"/>
              <a:buChar char="‒"/>
              <a:defRPr/>
            </a:pPr>
            <a:r>
              <a:rPr lang="en-US" dirty="0">
                <a:solidFill>
                  <a:srgbClr val="3D3D3D"/>
                </a:solidFill>
                <a:latin typeface="+mj-lt"/>
              </a:rPr>
              <a:t>Radio </a:t>
            </a:r>
          </a:p>
          <a:p>
            <a:pPr marL="682625" indent="-341313">
              <a:spcBef>
                <a:spcPts val="0"/>
              </a:spcBef>
              <a:spcAft>
                <a:spcPts val="0"/>
              </a:spcAft>
              <a:buFont typeface="Tahoma" panose="020B0604030504040204" pitchFamily="34" charset="0"/>
              <a:buChar char="‒"/>
              <a:defRPr/>
            </a:pPr>
            <a:r>
              <a:rPr lang="en-US" dirty="0">
                <a:solidFill>
                  <a:srgbClr val="3D3D3D"/>
                </a:solidFill>
                <a:latin typeface="+mj-lt"/>
              </a:rPr>
              <a:t>Phone</a:t>
            </a:r>
          </a:p>
          <a:p>
            <a:pPr marL="682625" indent="-341313">
              <a:spcBef>
                <a:spcPts val="0"/>
              </a:spcBef>
              <a:spcAft>
                <a:spcPts val="800"/>
              </a:spcAft>
              <a:buFont typeface="Tahoma" panose="020B0604030504040204" pitchFamily="34" charset="0"/>
              <a:buChar char="‒"/>
              <a:defRPr/>
            </a:pPr>
            <a:r>
              <a:rPr lang="en-US" dirty="0">
                <a:solidFill>
                  <a:srgbClr val="3D3D3D"/>
                </a:solidFill>
                <a:latin typeface="+mj-lt"/>
              </a:rPr>
              <a:t>Other method</a:t>
            </a:r>
          </a:p>
        </p:txBody>
      </p:sp>
      <p:pic>
        <p:nvPicPr>
          <p:cNvPr id="2" name="Picture 1"/>
          <p:cNvPicPr>
            <a:picLocks noChangeAspect="1"/>
          </p:cNvPicPr>
          <p:nvPr/>
        </p:nvPicPr>
        <p:blipFill>
          <a:blip r:embed="rId3"/>
          <a:srcRect r="3786"/>
          <a:stretch>
            <a:fillRect/>
          </a:stretch>
        </p:blipFill>
        <p:spPr bwMode="auto">
          <a:xfrm>
            <a:off x="6498431" y="1447799"/>
            <a:ext cx="2890044" cy="32925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3"/>
          <p:cNvSpPr>
            <a:spLocks noChangeArrowheads="1"/>
          </p:cNvSpPr>
          <p:nvPr/>
        </p:nvSpPr>
        <p:spPr bwMode="auto">
          <a:xfrm>
            <a:off x="967581" y="4047869"/>
            <a:ext cx="400050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300" i="1" dirty="0">
                <a:solidFill>
                  <a:srgbClr val="3D3D3D"/>
                </a:solidFill>
                <a:latin typeface="+mj-lt"/>
                <a:ea typeface="Open Sans" panose="020B0606030504020204" pitchFamily="34" charset="0"/>
                <a:cs typeface="Open Sans" panose="020B0606030504020204" pitchFamily="34" charset="0"/>
              </a:rPr>
              <a:t>Many buildings are equipped with smoke alarms and sprinklers that will automatically activate if there is smoke or sufficient heat. </a:t>
            </a:r>
          </a:p>
        </p:txBody>
      </p:sp>
      <p:sp>
        <p:nvSpPr>
          <p:cNvPr id="4" name="Title 3"/>
          <p:cNvSpPr>
            <a:spLocks noGrp="1"/>
          </p:cNvSpPr>
          <p:nvPr>
            <p:ph type="title"/>
          </p:nvPr>
        </p:nvSpPr>
        <p:spPr/>
        <p:txBody>
          <a:bodyPr/>
          <a:lstStyle/>
          <a:p>
            <a:r>
              <a:rPr lang="en-US" dirty="0">
                <a:latin typeface="+mj-lt"/>
              </a:rPr>
              <a:t>Fire Emergencies</a:t>
            </a:r>
          </a:p>
        </p:txBody>
      </p:sp>
      <p:sp>
        <p:nvSpPr>
          <p:cNvPr id="10" name="Rectangle 9"/>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2  </a:t>
            </a:r>
            <a:r>
              <a:rPr lang="en-US" altLang="en-US" sz="1000" kern="0" dirty="0">
                <a:solidFill>
                  <a:srgbClr val="FA834E"/>
                </a:solidFill>
                <a:latin typeface="+mj-lt"/>
                <a:ea typeface="Open Sans" panose="020B0606030504020204" pitchFamily="34" charset="0"/>
                <a:cs typeface="Open Sans" panose="020B0606030504020204" pitchFamily="34" charset="0"/>
              </a:rPr>
              <a:t>   Fire and Medical Emergencies</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mj-lt"/>
              </a:rPr>
              <a:t>After Being Notified</a:t>
            </a:r>
          </a:p>
        </p:txBody>
      </p:sp>
      <p:sp>
        <p:nvSpPr>
          <p:cNvPr id="47107"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341313" indent="-341313">
              <a:spcBef>
                <a:spcPct val="0"/>
              </a:spcBef>
            </a:pPr>
            <a:r>
              <a:rPr lang="en-US" altLang="en-US" dirty="0">
                <a:solidFill>
                  <a:srgbClr val="3D3D3D"/>
                </a:solidFill>
                <a:latin typeface="+mj-lt"/>
              </a:rPr>
              <a:t>Leave the building using evacuation routes.</a:t>
            </a:r>
          </a:p>
          <a:p>
            <a:pPr marL="341313" indent="-341313">
              <a:spcBef>
                <a:spcPct val="0"/>
              </a:spcBef>
            </a:pPr>
            <a:r>
              <a:rPr lang="en-US" altLang="en-US" dirty="0">
                <a:solidFill>
                  <a:srgbClr val="3D3D3D"/>
                </a:solidFill>
                <a:latin typeface="+mj-lt"/>
              </a:rPr>
              <a:t>Assemble in the designated area.</a:t>
            </a:r>
          </a:p>
          <a:p>
            <a:pPr marL="341313" indent="-341313">
              <a:spcBef>
                <a:spcPct val="0"/>
              </a:spcBef>
            </a:pPr>
            <a:r>
              <a:rPr lang="en-US" altLang="en-US" dirty="0">
                <a:solidFill>
                  <a:srgbClr val="3D3D3D"/>
                </a:solidFill>
                <a:latin typeface="+mj-lt"/>
              </a:rPr>
              <a:t>Remain outside until it is safe to re-enter.</a:t>
            </a:r>
            <a:r>
              <a:rPr lang="en-US" altLang="en-US" b="1" dirty="0">
                <a:solidFill>
                  <a:srgbClr val="3D3D3D"/>
                </a:solidFill>
                <a:latin typeface="+mj-lt"/>
              </a:rPr>
              <a:t> </a:t>
            </a:r>
          </a:p>
          <a:p>
            <a:pPr marL="341313" indent="-341313">
              <a:spcBef>
                <a:spcPct val="0"/>
              </a:spcBef>
            </a:pPr>
            <a:r>
              <a:rPr lang="en-US" altLang="en-US" dirty="0">
                <a:solidFill>
                  <a:srgbClr val="3D3D3D"/>
                </a:solidFill>
                <a:latin typeface="+mj-lt"/>
              </a:rPr>
              <a:t>Report problems to the emergency coordinator.</a:t>
            </a:r>
          </a:p>
          <a:p>
            <a:pPr marL="341313" indent="-341313"/>
            <a:endParaRPr lang="en-US" altLang="en-US" dirty="0">
              <a:solidFill>
                <a:srgbClr val="3D3D3D"/>
              </a:solidFill>
              <a:latin typeface="+mj-lt"/>
            </a:endParaRPr>
          </a:p>
        </p:txBody>
      </p:sp>
      <p:pic>
        <p:nvPicPr>
          <p:cNvPr id="4" name="Picture 3"/>
          <p:cNvPicPr>
            <a:picLocks noChangeAspect="1"/>
          </p:cNvPicPr>
          <p:nvPr/>
        </p:nvPicPr>
        <p:blipFill rotWithShape="1">
          <a:blip r:embed="rId3"/>
          <a:srcRect l="9324" r="31936"/>
          <a:stretch/>
        </p:blipFill>
        <p:spPr>
          <a:xfrm>
            <a:off x="4968080" y="28575"/>
            <a:ext cx="4800601" cy="5838825"/>
          </a:xfrm>
          <a:prstGeom prst="rect">
            <a:avLst/>
          </a:prstGeom>
        </p:spPr>
      </p:pic>
      <p:sp>
        <p:nvSpPr>
          <p:cNvPr id="8" name="Rectangle 7"/>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2  </a:t>
            </a:r>
            <a:r>
              <a:rPr lang="en-US" altLang="en-US" sz="1000" kern="0" dirty="0">
                <a:solidFill>
                  <a:srgbClr val="FA834E"/>
                </a:solidFill>
                <a:latin typeface="+mj-lt"/>
                <a:ea typeface="Open Sans" panose="020B0606030504020204" pitchFamily="34" charset="0"/>
                <a:cs typeface="Open Sans" panose="020B0606030504020204" pitchFamily="34" charset="0"/>
              </a:rPr>
              <a:t>   Fire and Medical Emergencies</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mj-lt"/>
              </a:rPr>
              <a:t>Work Area Monitors</a:t>
            </a:r>
          </a:p>
        </p:txBody>
      </p:sp>
      <p:sp>
        <p:nvSpPr>
          <p:cNvPr id="34819" name="Content Placeholder 2"/>
          <p:cNvSpPr>
            <a:spLocks noGrp="1"/>
          </p:cNvSpPr>
          <p:nvPr>
            <p:ph idx="1"/>
          </p:nvPr>
        </p:nvSpPr>
        <p:spPr bwMode="auto"/>
        <p:txBody>
          <a:bodyPr vert="horz" wrap="square" numCol="1" anchor="t" anchorCtr="0" compatLnSpc="1">
            <a:prstTxWarp prst="textNoShape">
              <a:avLst/>
            </a:prstTxWarp>
          </a:bodyPr>
          <a:lstStyle/>
          <a:p>
            <a:pPr marL="341313" indent="-341313">
              <a:spcBef>
                <a:spcPts val="0"/>
              </a:spcBef>
              <a:spcAft>
                <a:spcPts val="1600"/>
              </a:spcAft>
              <a:defRPr/>
            </a:pPr>
            <a:r>
              <a:rPr lang="en-US" dirty="0">
                <a:solidFill>
                  <a:srgbClr val="3D3D3D"/>
                </a:solidFill>
                <a:latin typeface="+mj-lt"/>
              </a:rPr>
              <a:t>Assure that all physically-challenged employees are assisted in evacuation.</a:t>
            </a:r>
          </a:p>
          <a:p>
            <a:pPr marL="341313" indent="-341313">
              <a:spcBef>
                <a:spcPts val="0"/>
              </a:spcBef>
              <a:spcAft>
                <a:spcPts val="1600"/>
              </a:spcAft>
              <a:defRPr/>
            </a:pPr>
            <a:r>
              <a:rPr lang="en-US" dirty="0">
                <a:solidFill>
                  <a:srgbClr val="3D3D3D"/>
                </a:solidFill>
                <a:latin typeface="+mj-lt"/>
              </a:rPr>
              <a:t>Confirm that all employees and visitors have evacuated.</a:t>
            </a:r>
          </a:p>
          <a:p>
            <a:pPr marL="341313" indent="-341313">
              <a:spcBef>
                <a:spcPts val="0"/>
              </a:spcBef>
              <a:spcAft>
                <a:spcPts val="1600"/>
              </a:spcAft>
              <a:defRPr/>
            </a:pPr>
            <a:r>
              <a:rPr lang="en-US" dirty="0">
                <a:solidFill>
                  <a:srgbClr val="3D3D3D"/>
                </a:solidFill>
                <a:latin typeface="+mj-lt"/>
              </a:rPr>
              <a:t>Perform an accurate head count.</a:t>
            </a:r>
          </a:p>
          <a:p>
            <a:pPr marL="341313" indent="-341313">
              <a:spcBef>
                <a:spcPts val="0"/>
              </a:spcBef>
              <a:spcAft>
                <a:spcPts val="1200"/>
              </a:spcAft>
              <a:defRPr/>
            </a:pPr>
            <a:r>
              <a:rPr lang="en-US" dirty="0">
                <a:solidFill>
                  <a:srgbClr val="3D3D3D"/>
                </a:solidFill>
                <a:latin typeface="+mj-lt"/>
              </a:rPr>
              <a:t>Report missing personnel.</a:t>
            </a:r>
          </a:p>
        </p:txBody>
      </p:sp>
      <p:pic>
        <p:nvPicPr>
          <p:cNvPr id="2" name="Picture 1"/>
          <p:cNvPicPr>
            <a:picLocks noChangeAspect="1"/>
          </p:cNvPicPr>
          <p:nvPr/>
        </p:nvPicPr>
        <p:blipFill rotWithShape="1">
          <a:blip r:embed="rId3"/>
          <a:srcRect l="5601" r="8442" b="487"/>
          <a:stretch/>
        </p:blipFill>
        <p:spPr bwMode="auto">
          <a:xfrm>
            <a:off x="6415880" y="28575"/>
            <a:ext cx="3362325" cy="583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2  </a:t>
            </a:r>
            <a:r>
              <a:rPr lang="en-US" altLang="en-US" sz="1000" kern="0" dirty="0">
                <a:solidFill>
                  <a:srgbClr val="FA834E"/>
                </a:solidFill>
                <a:latin typeface="+mj-lt"/>
                <a:ea typeface="Open Sans" panose="020B0606030504020204" pitchFamily="34" charset="0"/>
                <a:cs typeface="Open Sans" panose="020B0606030504020204" pitchFamily="34" charset="0"/>
              </a:rPr>
              <a:t>   Fire and Medical Emergencies</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92081" y="1143000"/>
            <a:ext cx="3041650"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latin typeface="+mj-lt"/>
              </a:rPr>
              <a:t>Other Designated Personnel</a:t>
            </a:r>
          </a:p>
        </p:txBody>
      </p:sp>
      <p:sp>
        <p:nvSpPr>
          <p:cNvPr id="35842" name="Content Placeholder 2"/>
          <p:cNvSpPr>
            <a:spLocks noGrp="1"/>
          </p:cNvSpPr>
          <p:nvPr>
            <p:ph idx="1"/>
          </p:nvPr>
        </p:nvSpPr>
        <p:spPr bwMode="auto"/>
        <p:txBody>
          <a:bodyPr vert="horz" wrap="square" numCol="1" anchor="t" anchorCtr="0" compatLnSpc="1">
            <a:prstTxWarp prst="textNoShape">
              <a:avLst/>
            </a:prstTxWarp>
          </a:bodyPr>
          <a:lstStyle/>
          <a:p>
            <a:pPr marL="341313" indent="-341313">
              <a:spcBef>
                <a:spcPts val="0"/>
              </a:spcBef>
              <a:defRPr/>
            </a:pPr>
            <a:r>
              <a:rPr lang="en-US" dirty="0">
                <a:solidFill>
                  <a:srgbClr val="3D3D3D"/>
                </a:solidFill>
                <a:latin typeface="+mj-lt"/>
              </a:rPr>
              <a:t>Operate fire extinguishers.</a:t>
            </a:r>
          </a:p>
          <a:p>
            <a:pPr marL="341313" indent="-341313">
              <a:spcBef>
                <a:spcPts val="0"/>
              </a:spcBef>
              <a:defRPr/>
            </a:pPr>
            <a:r>
              <a:rPr lang="en-US" dirty="0">
                <a:solidFill>
                  <a:srgbClr val="3D3D3D"/>
                </a:solidFill>
                <a:latin typeface="+mj-lt"/>
              </a:rPr>
              <a:t>Disconnect utilities and equipment.</a:t>
            </a:r>
          </a:p>
          <a:p>
            <a:pPr marL="341313" indent="-341313">
              <a:spcBef>
                <a:spcPts val="0"/>
              </a:spcBef>
              <a:defRPr/>
            </a:pPr>
            <a:r>
              <a:rPr lang="en-US" dirty="0">
                <a:solidFill>
                  <a:srgbClr val="3D3D3D"/>
                </a:solidFill>
                <a:latin typeface="+mj-lt"/>
              </a:rPr>
              <a:t>Shut windows and doors.</a:t>
            </a:r>
          </a:p>
          <a:p>
            <a:pPr marL="341313" indent="-341313">
              <a:spcBef>
                <a:spcPts val="0"/>
              </a:spcBef>
              <a:defRPr/>
            </a:pPr>
            <a:r>
              <a:rPr lang="en-US" dirty="0">
                <a:solidFill>
                  <a:srgbClr val="3D3D3D"/>
                </a:solidFill>
                <a:latin typeface="+mj-lt"/>
              </a:rPr>
              <a:t>Provide the fire personnel with necessary information.</a:t>
            </a:r>
          </a:p>
          <a:p>
            <a:pPr marL="341313" indent="-341313">
              <a:spcBef>
                <a:spcPts val="0"/>
              </a:spcBef>
              <a:defRPr/>
            </a:pPr>
            <a:r>
              <a:rPr lang="en-US" dirty="0">
                <a:solidFill>
                  <a:srgbClr val="3D3D3D"/>
                </a:solidFill>
                <a:latin typeface="+mj-lt"/>
              </a:rPr>
              <a:t>Perform an assessment and coordinate emergency closing procedures.</a:t>
            </a:r>
          </a:p>
        </p:txBody>
      </p:sp>
      <p:sp>
        <p:nvSpPr>
          <p:cNvPr id="8" name="Rectangle 7"/>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2  </a:t>
            </a:r>
            <a:r>
              <a:rPr lang="en-US" altLang="en-US" sz="1000" kern="0" dirty="0">
                <a:solidFill>
                  <a:srgbClr val="FA834E"/>
                </a:solidFill>
                <a:latin typeface="+mj-lt"/>
                <a:ea typeface="Open Sans" panose="020B0606030504020204" pitchFamily="34" charset="0"/>
                <a:cs typeface="Open Sans" panose="020B0606030504020204" pitchFamily="34" charset="0"/>
              </a:rPr>
              <a:t>   Fire and Medical Emergencies</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2"/>
          <p:cNvSpPr>
            <a:spLocks noGrp="1"/>
          </p:cNvSpPr>
          <p:nvPr>
            <p:ph idx="1"/>
          </p:nvPr>
        </p:nvSpPr>
        <p:spPr bwMode="auto"/>
        <p:txBody>
          <a:bodyPr vert="horz" wrap="square" numCol="1" anchor="t" anchorCtr="0" compatLnSpc="1">
            <a:prstTxWarp prst="textNoShape">
              <a:avLst/>
            </a:prstTxWarp>
          </a:bodyPr>
          <a:lstStyle/>
          <a:p>
            <a:pPr marL="0" indent="0">
              <a:spcBef>
                <a:spcPts val="0"/>
              </a:spcBef>
              <a:spcAft>
                <a:spcPts val="1000"/>
              </a:spcAft>
              <a:buNone/>
              <a:defRPr/>
            </a:pPr>
            <a:r>
              <a:rPr lang="en-US" b="1" dirty="0">
                <a:solidFill>
                  <a:srgbClr val="E65F25"/>
                </a:solidFill>
                <a:latin typeface="+mj-lt"/>
              </a:rPr>
              <a:t>Criteria for extinguishing fires:</a:t>
            </a:r>
            <a:endParaRPr lang="en-US" dirty="0">
              <a:solidFill>
                <a:srgbClr val="E65F25"/>
              </a:solidFill>
              <a:latin typeface="+mj-lt"/>
            </a:endParaRPr>
          </a:p>
          <a:p>
            <a:pPr marL="341313" indent="-341313">
              <a:spcBef>
                <a:spcPts val="0"/>
              </a:spcBef>
              <a:defRPr/>
            </a:pPr>
            <a:r>
              <a:rPr lang="en-US" dirty="0">
                <a:solidFill>
                  <a:srgbClr val="3D3D3D"/>
                </a:solidFill>
                <a:latin typeface="+mj-lt"/>
              </a:rPr>
              <a:t>The fire department has been notified.</a:t>
            </a:r>
          </a:p>
          <a:p>
            <a:pPr marL="341313" indent="-341313">
              <a:spcBef>
                <a:spcPts val="0"/>
              </a:spcBef>
              <a:defRPr/>
            </a:pPr>
            <a:r>
              <a:rPr lang="en-US" dirty="0">
                <a:solidFill>
                  <a:srgbClr val="3D3D3D"/>
                </a:solidFill>
                <a:latin typeface="+mj-lt"/>
              </a:rPr>
              <a:t>The fire is small and is not spreading.</a:t>
            </a:r>
          </a:p>
          <a:p>
            <a:pPr marL="341313" indent="-341313">
              <a:spcBef>
                <a:spcPts val="0"/>
              </a:spcBef>
              <a:defRPr/>
            </a:pPr>
            <a:r>
              <a:rPr lang="en-US" dirty="0">
                <a:solidFill>
                  <a:srgbClr val="3D3D3D"/>
                </a:solidFill>
                <a:latin typeface="+mj-lt"/>
              </a:rPr>
              <a:t>Escaping the area is possible.</a:t>
            </a:r>
          </a:p>
          <a:p>
            <a:pPr marL="341313" indent="-341313">
              <a:spcBef>
                <a:spcPts val="0"/>
              </a:spcBef>
              <a:defRPr/>
            </a:pPr>
            <a:r>
              <a:rPr lang="en-US" dirty="0">
                <a:solidFill>
                  <a:srgbClr val="3D3D3D"/>
                </a:solidFill>
                <a:latin typeface="+mj-lt"/>
              </a:rPr>
              <a:t>The fire extinguisher is working.</a:t>
            </a:r>
          </a:p>
          <a:p>
            <a:pPr marL="341313" indent="-341313">
              <a:spcBef>
                <a:spcPts val="0"/>
              </a:spcBef>
              <a:defRPr/>
            </a:pPr>
            <a:r>
              <a:rPr lang="en-US" dirty="0">
                <a:solidFill>
                  <a:srgbClr val="3D3D3D"/>
                </a:solidFill>
                <a:latin typeface="+mj-lt"/>
              </a:rPr>
              <a:t>You are trained.</a:t>
            </a:r>
          </a:p>
          <a:p>
            <a:pPr marL="341313" indent="-341313">
              <a:spcBef>
                <a:spcPts val="0"/>
              </a:spcBef>
              <a:defRPr/>
            </a:pPr>
            <a:r>
              <a:rPr lang="en-US" dirty="0">
                <a:solidFill>
                  <a:srgbClr val="3D3D3D"/>
                </a:solidFill>
                <a:latin typeface="+mj-lt"/>
              </a:rPr>
              <a:t>You are assigned.</a:t>
            </a:r>
          </a:p>
          <a:p>
            <a:pPr>
              <a:defRPr/>
            </a:pPr>
            <a:endParaRPr lang="en-US" dirty="0">
              <a:solidFill>
                <a:srgbClr val="3D3D3D"/>
              </a:solidFill>
              <a:latin typeface="+mj-lt"/>
            </a:endParaRPr>
          </a:p>
        </p:txBody>
      </p:sp>
      <p:sp>
        <p:nvSpPr>
          <p:cNvPr id="2" name="Title 1"/>
          <p:cNvSpPr>
            <a:spLocks noGrp="1"/>
          </p:cNvSpPr>
          <p:nvPr>
            <p:ph type="title"/>
          </p:nvPr>
        </p:nvSpPr>
        <p:spPr/>
        <p:txBody>
          <a:bodyPr/>
          <a:lstStyle/>
          <a:p>
            <a:r>
              <a:rPr lang="en-US" dirty="0">
                <a:latin typeface="+mj-lt"/>
              </a:rPr>
              <a:t>Extinguishing Fires</a:t>
            </a:r>
          </a:p>
        </p:txBody>
      </p:sp>
      <p:pic>
        <p:nvPicPr>
          <p:cNvPr id="3" name="Picture 2"/>
          <p:cNvPicPr>
            <a:picLocks noChangeAspect="1"/>
          </p:cNvPicPr>
          <p:nvPr/>
        </p:nvPicPr>
        <p:blipFill rotWithShape="1">
          <a:blip r:embed="rId3"/>
          <a:srcRect l="5435"/>
          <a:stretch/>
        </p:blipFill>
        <p:spPr>
          <a:xfrm>
            <a:off x="6365081" y="1295400"/>
            <a:ext cx="2684681" cy="4272702"/>
          </a:xfrm>
          <a:prstGeom prst="rect">
            <a:avLst/>
          </a:prstGeom>
        </p:spPr>
      </p:pic>
      <p:sp>
        <p:nvSpPr>
          <p:cNvPr id="7" name="Rectangle 6"/>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2  </a:t>
            </a:r>
            <a:r>
              <a:rPr lang="en-US" altLang="en-US" sz="1000" kern="0" dirty="0">
                <a:solidFill>
                  <a:srgbClr val="FA834E"/>
                </a:solidFill>
                <a:latin typeface="+mj-lt"/>
                <a:ea typeface="Open Sans" panose="020B0606030504020204" pitchFamily="34" charset="0"/>
                <a:cs typeface="Open Sans" panose="020B0606030504020204" pitchFamily="34" charset="0"/>
              </a:rPr>
              <a:t>   Fire and Medical Emergencies</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mj-lt"/>
              </a:rPr>
              <a:t>Medical Emergencies</a:t>
            </a:r>
          </a:p>
        </p:txBody>
      </p:sp>
      <p:sp>
        <p:nvSpPr>
          <p:cNvPr id="3" name="Content Placeholder 2"/>
          <p:cNvSpPr>
            <a:spLocks noGrp="1"/>
          </p:cNvSpPr>
          <p:nvPr>
            <p:ph idx="1"/>
          </p:nvPr>
        </p:nvSpPr>
        <p:spPr/>
        <p:txBody>
          <a:bodyPr/>
          <a:lstStyle/>
          <a:p>
            <a:pPr marL="341313" indent="-341313">
              <a:spcBef>
                <a:spcPts val="0"/>
              </a:spcBef>
              <a:spcAft>
                <a:spcPts val="1400"/>
              </a:spcAft>
              <a:defRPr/>
            </a:pPr>
            <a:r>
              <a:rPr lang="en-US" dirty="0">
                <a:solidFill>
                  <a:srgbClr val="3D3D3D"/>
                </a:solidFill>
                <a:latin typeface="+mj-lt"/>
              </a:rPr>
              <a:t>Call for help.</a:t>
            </a:r>
          </a:p>
          <a:p>
            <a:pPr marL="341313" indent="-341313">
              <a:spcBef>
                <a:spcPts val="0"/>
              </a:spcBef>
              <a:spcAft>
                <a:spcPts val="300"/>
              </a:spcAft>
              <a:defRPr/>
            </a:pPr>
            <a:r>
              <a:rPr lang="en-US" dirty="0">
                <a:solidFill>
                  <a:srgbClr val="3D3D3D"/>
                </a:solidFill>
                <a:latin typeface="+mj-lt"/>
              </a:rPr>
              <a:t>Provide information: </a:t>
            </a:r>
          </a:p>
          <a:p>
            <a:pPr marL="682625" lvl="1" indent="-325438">
              <a:spcBef>
                <a:spcPts val="0"/>
              </a:spcBef>
              <a:spcAft>
                <a:spcPts val="300"/>
              </a:spcAft>
              <a:buFont typeface="Tahoma" panose="020B0604030504040204" pitchFamily="34" charset="0"/>
              <a:buChar char="‒"/>
              <a:defRPr/>
            </a:pPr>
            <a:r>
              <a:rPr lang="en-US" dirty="0">
                <a:solidFill>
                  <a:srgbClr val="3D3D3D"/>
                </a:solidFill>
                <a:latin typeface="+mj-lt"/>
              </a:rPr>
              <a:t>Nature of emergency</a:t>
            </a:r>
          </a:p>
          <a:p>
            <a:pPr marL="682625" lvl="1" indent="-325438">
              <a:spcBef>
                <a:spcPts val="0"/>
              </a:spcBef>
              <a:spcAft>
                <a:spcPts val="300"/>
              </a:spcAft>
              <a:buFont typeface="Tahoma" panose="020B0604030504040204" pitchFamily="34" charset="0"/>
              <a:buChar char="‒"/>
              <a:defRPr/>
            </a:pPr>
            <a:r>
              <a:rPr lang="en-US" dirty="0">
                <a:solidFill>
                  <a:srgbClr val="3D3D3D"/>
                </a:solidFill>
                <a:latin typeface="+mj-lt"/>
              </a:rPr>
              <a:t>Location</a:t>
            </a:r>
          </a:p>
          <a:p>
            <a:pPr marL="682625" lvl="1" indent="-325438">
              <a:spcBef>
                <a:spcPts val="0"/>
              </a:spcBef>
              <a:spcAft>
                <a:spcPts val="300"/>
              </a:spcAft>
              <a:buFont typeface="Tahoma" panose="020B0604030504040204" pitchFamily="34" charset="0"/>
              <a:buChar char="‒"/>
              <a:defRPr/>
            </a:pPr>
            <a:r>
              <a:rPr lang="en-US" dirty="0">
                <a:solidFill>
                  <a:srgbClr val="3D3D3D"/>
                </a:solidFill>
                <a:latin typeface="+mj-lt"/>
              </a:rPr>
              <a:t>Your name</a:t>
            </a:r>
          </a:p>
          <a:p>
            <a:pPr marL="682625" lvl="1" indent="-325438">
              <a:spcBef>
                <a:spcPts val="0"/>
              </a:spcBef>
              <a:spcAft>
                <a:spcPts val="1600"/>
              </a:spcAft>
              <a:buFont typeface="Tahoma" panose="020B0604030504040204" pitchFamily="34" charset="0"/>
              <a:buChar char="‒"/>
              <a:defRPr/>
            </a:pPr>
            <a:r>
              <a:rPr lang="en-US" dirty="0">
                <a:solidFill>
                  <a:srgbClr val="3D3D3D"/>
                </a:solidFill>
                <a:latin typeface="+mj-lt"/>
              </a:rPr>
              <a:t>Phone number</a:t>
            </a:r>
          </a:p>
          <a:p>
            <a:pPr marL="341313" indent="-341313">
              <a:spcBef>
                <a:spcPts val="0"/>
              </a:spcBef>
              <a:spcAft>
                <a:spcPts val="1600"/>
              </a:spcAft>
              <a:defRPr/>
            </a:pPr>
            <a:r>
              <a:rPr lang="en-US" dirty="0">
                <a:solidFill>
                  <a:srgbClr val="3D3D3D"/>
                </a:solidFill>
                <a:latin typeface="+mj-lt"/>
              </a:rPr>
              <a:t>Do not move a victim unless necessary. </a:t>
            </a:r>
          </a:p>
          <a:p>
            <a:pPr marL="341313" indent="-341313">
              <a:spcBef>
                <a:spcPts val="0"/>
              </a:spcBef>
              <a:spcAft>
                <a:spcPts val="600"/>
              </a:spcAft>
              <a:defRPr/>
            </a:pPr>
            <a:r>
              <a:rPr lang="en-US" dirty="0">
                <a:solidFill>
                  <a:srgbClr val="3D3D3D"/>
                </a:solidFill>
                <a:latin typeface="+mj-lt"/>
              </a:rPr>
              <a:t>Seek first aid assistance.</a:t>
            </a:r>
          </a:p>
        </p:txBody>
      </p:sp>
      <p:pic>
        <p:nvPicPr>
          <p:cNvPr id="2" name="Picture 1"/>
          <p:cNvPicPr>
            <a:picLocks noChangeAspect="1"/>
          </p:cNvPicPr>
          <p:nvPr/>
        </p:nvPicPr>
        <p:blipFill rotWithShape="1">
          <a:blip r:embed="rId3"/>
          <a:srcRect l="8977" r="21481" b="487"/>
          <a:stretch/>
        </p:blipFill>
        <p:spPr bwMode="auto">
          <a:xfrm>
            <a:off x="4977606" y="28575"/>
            <a:ext cx="4800600" cy="583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2  </a:t>
            </a:r>
            <a:r>
              <a:rPr lang="en-US" altLang="en-US" sz="1000" kern="0" dirty="0">
                <a:solidFill>
                  <a:srgbClr val="FA834E"/>
                </a:solidFill>
                <a:latin typeface="+mj-lt"/>
                <a:ea typeface="Open Sans" panose="020B0606030504020204" pitchFamily="34" charset="0"/>
                <a:cs typeface="Open Sans" panose="020B0606030504020204" pitchFamily="34" charset="0"/>
              </a:rPr>
              <a:t>   Fire and Medical Emergencies</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6065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416675" y="28575"/>
            <a:ext cx="3367088" cy="58388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bwMode="auto">
          <a:xfrm>
            <a:off x="6617275" y="483899"/>
            <a:ext cx="2771200" cy="5074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9" tIns="46184" rIns="92369" bIns="46184">
            <a:spAutoFit/>
          </a:bodyPr>
          <a:lstStyle>
            <a:lvl1pPr marL="338138" indent="-338138">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indent="0" eaLnBrk="1" hangingPunct="1">
              <a:spcAft>
                <a:spcPts val="1300"/>
              </a:spcAft>
            </a:pPr>
            <a:r>
              <a:rPr lang="en-US" altLang="en-US" sz="1100" dirty="0">
                <a:solidFill>
                  <a:srgbClr val="E65F25"/>
                </a:solidFill>
                <a:latin typeface="Tahoma" panose="020B0604030504040204" pitchFamily="34" charset="0"/>
                <a:ea typeface="Tahoma" panose="020B0604030504040204" pitchFamily="34" charset="0"/>
                <a:cs typeface="Tahoma" panose="020B0604030504040204" pitchFamily="34" charset="0"/>
              </a:rPr>
              <a:t>DISCLAIMER</a:t>
            </a:r>
            <a:br>
              <a:rPr lang="en-US" altLang="en-US" sz="1100" dirty="0">
                <a:solidFill>
                  <a:srgbClr val="333333"/>
                </a:solidFill>
                <a:latin typeface="Tahoma" panose="020B0604030504040204" pitchFamily="34" charset="0"/>
                <a:ea typeface="Tahoma" panose="020B0604030504040204" pitchFamily="34" charset="0"/>
                <a:cs typeface="Tahoma" panose="020B0604030504040204" pitchFamily="34" charset="0"/>
              </a:rPr>
            </a:br>
            <a:br>
              <a:rPr lang="en-US" altLang="en-US" sz="1100" b="0" dirty="0">
                <a:solidFill>
                  <a:srgbClr val="333333"/>
                </a:solidFill>
                <a:latin typeface="Tahoma" panose="020B0604030504040204" pitchFamily="34" charset="0"/>
                <a:ea typeface="Tahoma" panose="020B0604030504040204" pitchFamily="34" charset="0"/>
                <a:cs typeface="Tahoma" panose="020B0604030504040204" pitchFamily="34" charset="0"/>
              </a:rPr>
            </a:br>
            <a:r>
              <a:rPr lang="en-US" altLang="en-US" sz="1000" b="0" dirty="0">
                <a:solidFill>
                  <a:srgbClr val="3D3D3D"/>
                </a:solidFill>
                <a:latin typeface="Tahoma" panose="020B0604030504040204" pitchFamily="34" charset="0"/>
                <a:ea typeface="Tahoma" panose="020B0604030504040204" pitchFamily="34" charset="0"/>
                <a:cs typeface="Tahoma" panose="020B0604030504040204" pitchFamily="34" charset="0"/>
              </a:rPr>
              <a:t>This training material presents very important, pertinent information. It should not be assumed, however, that this program satisfies every legal requirement of every state. Some states require the training be developed and delivered by an individual with specific training and experience.</a:t>
            </a:r>
          </a:p>
          <a:p>
            <a:pPr marL="0" indent="0" eaLnBrk="1" hangingPunct="1">
              <a:spcAft>
                <a:spcPts val="1300"/>
              </a:spcAft>
            </a:pPr>
            <a:r>
              <a:rPr lang="en-US" altLang="en-US" sz="1000" b="0" dirty="0">
                <a:solidFill>
                  <a:srgbClr val="3D3D3D"/>
                </a:solidFill>
                <a:latin typeface="Tahoma" panose="020B0604030504040204" pitchFamily="34" charset="0"/>
                <a:ea typeface="Tahoma" panose="020B0604030504040204" pitchFamily="34" charset="0"/>
                <a:cs typeface="Tahoma" panose="020B0604030504040204" pitchFamily="34" charset="0"/>
              </a:rPr>
              <a:t>This training is AWARENESS LEVEL and does not authorize any person to perform work or validate their level of competency; it must be supplemented with operation and process-specific assessments and training, as well as management oversight, to assure that all training is understood and followed. </a:t>
            </a:r>
            <a:br>
              <a:rPr lang="en-US" altLang="en-US" sz="1000" b="0" dirty="0">
                <a:solidFill>
                  <a:srgbClr val="3D3D3D"/>
                </a:solidFill>
                <a:latin typeface="Tahoma" panose="020B0604030504040204" pitchFamily="34" charset="0"/>
                <a:ea typeface="Tahoma" panose="020B0604030504040204" pitchFamily="34" charset="0"/>
                <a:cs typeface="Tahoma" panose="020B0604030504040204" pitchFamily="34" charset="0"/>
              </a:rPr>
            </a:br>
            <a:br>
              <a:rPr lang="en-US" altLang="en-US" sz="1000" b="0" dirty="0">
                <a:solidFill>
                  <a:srgbClr val="3D3D3D"/>
                </a:solidFill>
                <a:latin typeface="Tahoma" panose="020B0604030504040204" pitchFamily="34" charset="0"/>
                <a:ea typeface="Tahoma" panose="020B0604030504040204" pitchFamily="34" charset="0"/>
                <a:cs typeface="Tahoma" panose="020B0604030504040204" pitchFamily="34" charset="0"/>
              </a:rPr>
            </a:br>
            <a:r>
              <a:rPr lang="en-US" altLang="en-US" sz="1000" b="0" dirty="0">
                <a:solidFill>
                  <a:srgbClr val="3D3D3D"/>
                </a:solidFill>
                <a:latin typeface="Tahoma" panose="020B0604030504040204" pitchFamily="34" charset="0"/>
                <a:ea typeface="Tahoma" panose="020B0604030504040204" pitchFamily="34" charset="0"/>
                <a:cs typeface="Tahoma" panose="020B0604030504040204" pitchFamily="34" charset="0"/>
              </a:rPr>
              <a:t>Your organization must do an evaluation of all exposures and applicable codes and regulations. In addition, establish proper controls, training, and protective measures to effectively control exposures and assure compliance. </a:t>
            </a:r>
          </a:p>
          <a:p>
            <a:pPr marL="0" indent="0" eaLnBrk="1" hangingPunct="1">
              <a:spcAft>
                <a:spcPts val="1300"/>
              </a:spcAft>
            </a:pPr>
            <a:r>
              <a:rPr lang="en-US" altLang="en-US" sz="1000" b="0" dirty="0">
                <a:solidFill>
                  <a:srgbClr val="3D3D3D"/>
                </a:solidFill>
                <a:latin typeface="Tahoma" panose="020B0604030504040204" pitchFamily="34" charset="0"/>
                <a:ea typeface="Tahoma" panose="020B0604030504040204" pitchFamily="34" charset="0"/>
                <a:cs typeface="Tahoma" panose="020B0604030504040204" pitchFamily="34" charset="0"/>
              </a:rPr>
              <a:t>This program is neither a determination that the conditions and practices of your organization are safe, nor a warranty that reliance upon this program will prevent accidents and losses or satisfy local, state, or federal regulations</a:t>
            </a:r>
            <a:r>
              <a:rPr lang="en-US" altLang="en-US" sz="1000" b="0">
                <a:solidFill>
                  <a:srgbClr val="3D3D3D"/>
                </a:solidFill>
                <a:latin typeface="Tahoma" panose="020B0604030504040204" pitchFamily="34" charset="0"/>
                <a:ea typeface="Tahoma" panose="020B0604030504040204" pitchFamily="34" charset="0"/>
                <a:cs typeface="Tahoma" panose="020B0604030504040204" pitchFamily="34" charset="0"/>
              </a:rPr>
              <a:t>. </a:t>
            </a:r>
            <a:endParaRPr lang="en-US" altLang="en-US" sz="1000" b="0" dirty="0">
              <a:solidFill>
                <a:srgbClr val="3D3D3D"/>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2"/>
          <p:cNvSpPr txBox="1">
            <a:spLocks noChangeArrowheads="1"/>
          </p:cNvSpPr>
          <p:nvPr/>
        </p:nvSpPr>
        <p:spPr bwMode="auto">
          <a:xfrm>
            <a:off x="330200" y="465430"/>
            <a:ext cx="5171281" cy="3912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lvl1pPr algn="ctr" rtl="0" eaLnBrk="0" fontAlgn="base" hangingPunct="0">
              <a:spcBef>
                <a:spcPct val="0"/>
              </a:spcBef>
              <a:spcAft>
                <a:spcPct val="0"/>
              </a:spcAft>
              <a:defRPr sz="3271">
                <a:solidFill>
                  <a:schemeClr val="tx2"/>
                </a:solidFill>
                <a:latin typeface="+mj-lt"/>
                <a:ea typeface="+mj-ea"/>
                <a:cs typeface="+mj-cs"/>
              </a:defRPr>
            </a:lvl1pPr>
            <a:lvl2pPr algn="ctr" rtl="0" eaLnBrk="0" fontAlgn="base" hangingPunct="0">
              <a:spcBef>
                <a:spcPct val="0"/>
              </a:spcBef>
              <a:spcAft>
                <a:spcPct val="0"/>
              </a:spcAft>
              <a:defRPr sz="3271">
                <a:solidFill>
                  <a:schemeClr val="tx2"/>
                </a:solidFill>
                <a:latin typeface="Tahoma" pitchFamily="34" charset="0"/>
                <a:cs typeface="Arial" charset="0"/>
              </a:defRPr>
            </a:lvl2pPr>
            <a:lvl3pPr algn="ctr" rtl="0" eaLnBrk="0" fontAlgn="base" hangingPunct="0">
              <a:spcBef>
                <a:spcPct val="0"/>
              </a:spcBef>
              <a:spcAft>
                <a:spcPct val="0"/>
              </a:spcAft>
              <a:defRPr sz="3271">
                <a:solidFill>
                  <a:schemeClr val="tx2"/>
                </a:solidFill>
                <a:latin typeface="Tahoma" pitchFamily="34" charset="0"/>
                <a:cs typeface="Arial" charset="0"/>
              </a:defRPr>
            </a:lvl3pPr>
            <a:lvl4pPr algn="ctr" rtl="0" eaLnBrk="0" fontAlgn="base" hangingPunct="0">
              <a:spcBef>
                <a:spcPct val="0"/>
              </a:spcBef>
              <a:spcAft>
                <a:spcPct val="0"/>
              </a:spcAft>
              <a:defRPr sz="3271">
                <a:solidFill>
                  <a:schemeClr val="tx2"/>
                </a:solidFill>
                <a:latin typeface="Tahoma" pitchFamily="34" charset="0"/>
                <a:cs typeface="Arial" charset="0"/>
              </a:defRPr>
            </a:lvl4pPr>
            <a:lvl5pPr algn="ctr" rtl="0" eaLnBrk="0" fontAlgn="base" hangingPunct="0">
              <a:spcBef>
                <a:spcPct val="0"/>
              </a:spcBef>
              <a:spcAft>
                <a:spcPct val="0"/>
              </a:spcAft>
              <a:defRPr sz="3271">
                <a:solidFill>
                  <a:schemeClr val="tx2"/>
                </a:solidFill>
                <a:latin typeface="Tahoma" pitchFamily="34" charset="0"/>
                <a:cs typeface="Arial" charset="0"/>
              </a:defRPr>
            </a:lvl5pPr>
            <a:lvl6pPr marL="352895" algn="ctr" rtl="0" fontAlgn="base">
              <a:spcBef>
                <a:spcPct val="0"/>
              </a:spcBef>
              <a:spcAft>
                <a:spcPct val="0"/>
              </a:spcAft>
              <a:defRPr sz="3376">
                <a:solidFill>
                  <a:schemeClr val="tx2"/>
                </a:solidFill>
                <a:latin typeface="Arial" charset="0"/>
                <a:cs typeface="Arial" charset="0"/>
              </a:defRPr>
            </a:lvl6pPr>
            <a:lvl7pPr marL="705789" algn="ctr" rtl="0" fontAlgn="base">
              <a:spcBef>
                <a:spcPct val="0"/>
              </a:spcBef>
              <a:spcAft>
                <a:spcPct val="0"/>
              </a:spcAft>
              <a:defRPr sz="3376">
                <a:solidFill>
                  <a:schemeClr val="tx2"/>
                </a:solidFill>
                <a:latin typeface="Arial" charset="0"/>
                <a:cs typeface="Arial" charset="0"/>
              </a:defRPr>
            </a:lvl7pPr>
            <a:lvl8pPr marL="1058684" algn="ctr" rtl="0" fontAlgn="base">
              <a:spcBef>
                <a:spcPct val="0"/>
              </a:spcBef>
              <a:spcAft>
                <a:spcPct val="0"/>
              </a:spcAft>
              <a:defRPr sz="3376">
                <a:solidFill>
                  <a:schemeClr val="tx2"/>
                </a:solidFill>
                <a:latin typeface="Arial" charset="0"/>
                <a:cs typeface="Arial" charset="0"/>
              </a:defRPr>
            </a:lvl8pPr>
            <a:lvl9pPr marL="1411578" algn="ctr" rtl="0" fontAlgn="base">
              <a:spcBef>
                <a:spcPct val="0"/>
              </a:spcBef>
              <a:spcAft>
                <a:spcPct val="0"/>
              </a:spcAft>
              <a:defRPr sz="3376">
                <a:solidFill>
                  <a:schemeClr val="tx2"/>
                </a:solidFill>
                <a:latin typeface="Arial" charset="0"/>
                <a:cs typeface="Arial" charset="0"/>
              </a:defRPr>
            </a:lvl9pPr>
          </a:lstStyle>
          <a:p>
            <a:pPr algn="l" defTabSz="853410" eaLnBrk="1" hangingPunct="1"/>
            <a:r>
              <a:rPr lang="en-US" altLang="en-US" sz="2000" b="1" kern="0" dirty="0">
                <a:solidFill>
                  <a:srgbClr val="4A72A8"/>
                </a:solidFill>
                <a:latin typeface="Tahoma" panose="020B0604030504040204" pitchFamily="34" charset="0"/>
                <a:ea typeface="Tahoma" panose="020B0604030504040204" pitchFamily="34" charset="0"/>
                <a:cs typeface="Tahoma" panose="020B0604030504040204" pitchFamily="34" charset="0"/>
              </a:rPr>
              <a:t>How to Use this Presentation</a:t>
            </a:r>
          </a:p>
        </p:txBody>
      </p:sp>
      <p:sp>
        <p:nvSpPr>
          <p:cNvPr id="8" name="Rectangle 1"/>
          <p:cNvSpPr>
            <a:spLocks noChangeArrowheads="1"/>
          </p:cNvSpPr>
          <p:nvPr/>
        </p:nvSpPr>
        <p:spPr bwMode="auto">
          <a:xfrm>
            <a:off x="330200" y="1358905"/>
            <a:ext cx="5780881" cy="229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85" tIns="45742" rIns="91485" bIns="45742">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US" altLang="en-US" sz="1300" b="0" dirty="0">
                <a:solidFill>
                  <a:srgbClr val="3D3D3D"/>
                </a:solidFill>
                <a:latin typeface="Tahoma" panose="020B0604030504040204" pitchFamily="34" charset="0"/>
                <a:cs typeface="Tahoma" panose="020B0604030504040204" pitchFamily="34" charset="0"/>
              </a:rPr>
              <a:t>This presentation contains base material for use in an instructor-led training setting. You may modify this presentation to satisfy the specific training needs of your organization. </a:t>
            </a:r>
          </a:p>
          <a:p>
            <a:pPr eaLnBrk="1" hangingPunct="1"/>
            <a:endParaRPr lang="en-US" altLang="en-US" sz="1300" b="0" dirty="0">
              <a:solidFill>
                <a:srgbClr val="3D3D3D"/>
              </a:solidFill>
              <a:latin typeface="Tahoma" panose="020B0604030504040204" pitchFamily="34" charset="0"/>
              <a:cs typeface="Tahoma" panose="020B0604030504040204" pitchFamily="34" charset="0"/>
            </a:endParaRPr>
          </a:p>
          <a:p>
            <a:pPr eaLnBrk="1" hangingPunct="1"/>
            <a:r>
              <a:rPr lang="en-US" altLang="en-US" sz="1300" b="0" dirty="0">
                <a:solidFill>
                  <a:srgbClr val="3D3D3D"/>
                </a:solidFill>
                <a:latin typeface="Tahoma" panose="020B0604030504040204" pitchFamily="34" charset="0"/>
                <a:cs typeface="Tahoma" panose="020B0604030504040204" pitchFamily="34" charset="0"/>
              </a:rPr>
              <a:t>On some slides, the display text is supplemented with additional material in the slide notes.</a:t>
            </a:r>
          </a:p>
          <a:p>
            <a:pPr eaLnBrk="1" hangingPunct="1"/>
            <a:endParaRPr lang="en-US" altLang="en-US" sz="1300" b="0" dirty="0">
              <a:solidFill>
                <a:srgbClr val="3D3D3D"/>
              </a:solidFill>
              <a:latin typeface="Tahoma" panose="020B0604030504040204" pitchFamily="34" charset="0"/>
              <a:cs typeface="Tahoma" panose="020B0604030504040204" pitchFamily="34" charset="0"/>
            </a:endParaRPr>
          </a:p>
          <a:p>
            <a:pPr eaLnBrk="1" hangingPunct="1"/>
            <a:r>
              <a:rPr lang="en-US" altLang="en-US" sz="1300" b="0" dirty="0">
                <a:solidFill>
                  <a:srgbClr val="3D3D3D"/>
                </a:solidFill>
                <a:latin typeface="Tahoma" panose="020B0604030504040204" pitchFamily="34" charset="0"/>
                <a:cs typeface="Tahoma" panose="020B0604030504040204" pitchFamily="34" charset="0"/>
              </a:rPr>
              <a:t>This content is licensed for modification and use in a classroom setting. You may not redistribute this material in any form.</a:t>
            </a:r>
          </a:p>
          <a:p>
            <a:pPr eaLnBrk="1" hangingPunct="1"/>
            <a:endParaRPr lang="en-US" altLang="en-US" sz="1300" b="0" dirty="0">
              <a:solidFill>
                <a:srgbClr val="3D3D3D"/>
              </a:solidFill>
              <a:latin typeface="Tahoma" panose="020B0604030504040204" pitchFamily="34" charset="0"/>
              <a:cs typeface="Tahoma" panose="020B0604030504040204" pitchFamily="34" charset="0"/>
            </a:endParaRPr>
          </a:p>
          <a:p>
            <a:pPr eaLnBrk="1" hangingPunct="1"/>
            <a:endParaRPr lang="en-US" altLang="en-US" sz="1300" b="0" dirty="0">
              <a:solidFill>
                <a:srgbClr val="3D3D3D"/>
              </a:solidFill>
              <a:latin typeface="Tahoma" panose="020B0604030504040204" pitchFamily="34" charset="0"/>
              <a:cs typeface="Tahoma" panose="020B0604030504040204" pitchFamily="34" charset="0"/>
            </a:endParaRPr>
          </a:p>
        </p:txBody>
      </p:sp>
      <p:sp>
        <p:nvSpPr>
          <p:cNvPr id="17" name="Rectangle 16"/>
          <p:cNvSpPr/>
          <p:nvPr/>
        </p:nvSpPr>
        <p:spPr>
          <a:xfrm>
            <a:off x="315119" y="164812"/>
            <a:ext cx="4501356" cy="246221"/>
          </a:xfrm>
          <a:prstGeom prst="rect">
            <a:avLst/>
          </a:prstGeom>
        </p:spPr>
        <p:txBody>
          <a:bodyPr wrap="square">
            <a:spAutoFit/>
          </a:bodyPr>
          <a:lstStyle/>
          <a:p>
            <a:r>
              <a:rPr lang="en-US" altLang="en-US" sz="1000" b="1" ker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en-US" sz="1000" ker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a:solidFill>
                  <a:srgbClr val="FA834E"/>
                </a:solidFill>
                <a:latin typeface="Tahoma" panose="020B0604030504040204" pitchFamily="34" charset="0"/>
                <a:ea typeface="Tahoma" panose="020B0604030504040204" pitchFamily="34" charset="0"/>
                <a:cs typeface="Tahoma" panose="020B0604030504040204" pitchFamily="34" charset="0"/>
              </a:rPr>
              <a:t>Introduction</a:t>
            </a:r>
          </a:p>
        </p:txBody>
      </p:sp>
    </p:spTree>
    <p:extLst>
      <p:ext uri="{BB962C8B-B14F-4D97-AF65-F5344CB8AC3E}">
        <p14:creationId xmlns:p14="http://schemas.microsoft.com/office/powerpoint/2010/main" val="2890189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621756" y="457200"/>
            <a:ext cx="6705600" cy="762000"/>
          </a:xfrm>
          <a:prstGeom prst="rect">
            <a:avLst/>
          </a:prstGeom>
          <a:noFill/>
          <a:ln>
            <a:miter lim="800000"/>
            <a:headEnd/>
            <a:tailEnd/>
          </a:ln>
        </p:spPr>
        <p:txBody>
          <a:bodyPr lIns="91485" tIns="45742" rIns="91485" bIns="45742" anchor="t" anchorCtr="0"/>
          <a:lstStyle/>
          <a:p>
            <a:pPr algn="l" eaLnBrk="1" hangingPunct="1"/>
            <a:r>
              <a:rPr lang="en-US" altLang="en-US" b="1" dirty="0">
                <a:latin typeface="+mj-lt"/>
              </a:rPr>
              <a:t>Extended Power Loss</a:t>
            </a:r>
          </a:p>
        </p:txBody>
      </p:sp>
      <p:sp>
        <p:nvSpPr>
          <p:cNvPr id="12291" name="Rectangle 3"/>
          <p:cNvSpPr>
            <a:spLocks noGrp="1" noChangeArrowheads="1"/>
          </p:cNvSpPr>
          <p:nvPr>
            <p:ph idx="4294967295"/>
          </p:nvPr>
        </p:nvSpPr>
        <p:spPr>
          <a:xfrm>
            <a:off x="2606676" y="1371600"/>
            <a:ext cx="4495799" cy="4114800"/>
          </a:xfrm>
          <a:prstGeom prst="rect">
            <a:avLst/>
          </a:prstGeom>
        </p:spPr>
        <p:txBody>
          <a:bodyPr/>
          <a:lstStyle/>
          <a:p>
            <a:pPr marL="0" indent="0">
              <a:spcBef>
                <a:spcPts val="0"/>
              </a:spcBef>
              <a:spcAft>
                <a:spcPts val="1000"/>
              </a:spcAft>
              <a:buNone/>
            </a:pPr>
            <a:r>
              <a:rPr lang="en-US" sz="1300" b="1" dirty="0">
                <a:solidFill>
                  <a:srgbClr val="E65F25"/>
                </a:solidFill>
                <a:latin typeface="+mj-lt"/>
                <a:ea typeface="Open Sans" panose="020B0606030504020204" pitchFamily="34" charset="0"/>
                <a:cs typeface="Open Sans" panose="020B0606030504020204" pitchFamily="34" charset="0"/>
              </a:rPr>
              <a:t>What you need to know:</a:t>
            </a:r>
          </a:p>
          <a:p>
            <a:pPr marL="342900" indent="-342900">
              <a:spcBef>
                <a:spcPts val="0"/>
              </a:spcBef>
              <a:spcAft>
                <a:spcPts val="1300"/>
              </a:spcAft>
              <a:buFont typeface="+mj-lt"/>
              <a:buAutoNum type="arabicPeriod"/>
            </a:pPr>
            <a:r>
              <a:rPr lang="en-US" altLang="en-US" sz="1300" dirty="0">
                <a:solidFill>
                  <a:srgbClr val="3D3D3D"/>
                </a:solidFill>
                <a:latin typeface="+mj-lt"/>
                <a:ea typeface="Open Sans" panose="020B0606030504020204" pitchFamily="34" charset="0"/>
                <a:cs typeface="Open Sans" panose="020B0606030504020204" pitchFamily="34" charset="0"/>
              </a:rPr>
              <a:t>Steps to take after power loss</a:t>
            </a:r>
          </a:p>
          <a:p>
            <a:pPr marL="342900" indent="-342900">
              <a:spcBef>
                <a:spcPts val="0"/>
              </a:spcBef>
              <a:spcAft>
                <a:spcPts val="1300"/>
              </a:spcAft>
              <a:buFont typeface="+mj-lt"/>
              <a:buAutoNum type="arabicPeriod"/>
            </a:pPr>
            <a:r>
              <a:rPr lang="en-US" altLang="en-US" sz="1300" dirty="0">
                <a:solidFill>
                  <a:srgbClr val="3D3D3D"/>
                </a:solidFill>
                <a:latin typeface="+mj-lt"/>
                <a:ea typeface="Open Sans" panose="020B0606030504020204" pitchFamily="34" charset="0"/>
                <a:cs typeface="Open Sans" panose="020B0606030504020204" pitchFamily="34" charset="0"/>
              </a:rPr>
              <a:t>Steps to take upon the restoration of power</a:t>
            </a:r>
          </a:p>
        </p:txBody>
      </p:sp>
      <p:sp>
        <p:nvSpPr>
          <p:cNvPr id="6" name="TextBox 5"/>
          <p:cNvSpPr txBox="1"/>
          <p:nvPr/>
        </p:nvSpPr>
        <p:spPr>
          <a:xfrm>
            <a:off x="178207" y="-134005"/>
            <a:ext cx="2133600" cy="4401205"/>
          </a:xfrm>
          <a:prstGeom prst="rect">
            <a:avLst/>
          </a:prstGeom>
          <a:noFill/>
        </p:spPr>
        <p:txBody>
          <a:bodyPr wrap="square" rtlCol="0">
            <a:spAutoFit/>
          </a:bodyPr>
          <a:lstStyle/>
          <a:p>
            <a:r>
              <a:rPr lang="en-US" sz="28000" b="1" dirty="0">
                <a:solidFill>
                  <a:srgbClr val="FA834E"/>
                </a:solidFill>
              </a:rPr>
              <a:t>3</a:t>
            </a:r>
          </a:p>
        </p:txBody>
      </p:sp>
      <p:cxnSp>
        <p:nvCxnSpPr>
          <p:cNvPr id="7" name="Straight Connector 6"/>
          <p:cNvCxnSpPr/>
          <p:nvPr/>
        </p:nvCxnSpPr>
        <p:spPr>
          <a:xfrm>
            <a:off x="2527021" y="533400"/>
            <a:ext cx="0" cy="5029200"/>
          </a:xfrm>
          <a:prstGeom prst="line">
            <a:avLst/>
          </a:prstGeom>
          <a:ln w="19050">
            <a:solidFill>
              <a:srgbClr val="CCCC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835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0476" y="1066799"/>
            <a:ext cx="2904394" cy="4371163"/>
          </a:xfrm>
          <a:prstGeom prst="rect">
            <a:avLst/>
          </a:prstGeom>
        </p:spPr>
      </p:pic>
      <p:sp>
        <p:nvSpPr>
          <p:cNvPr id="67586" name="Content Placeholder 2"/>
          <p:cNvSpPr>
            <a:spLocks noGrp="1"/>
          </p:cNvSpPr>
          <p:nvPr>
            <p:ph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342900" indent="-342900">
              <a:spcBef>
                <a:spcPct val="0"/>
              </a:spcBef>
              <a:spcAft>
                <a:spcPts val="1600"/>
              </a:spcAft>
              <a:defRPr/>
            </a:pPr>
            <a:r>
              <a:rPr lang="en-US" altLang="en-US" dirty="0">
                <a:solidFill>
                  <a:srgbClr val="3D3D3D"/>
                </a:solidFill>
                <a:latin typeface="+mj-lt"/>
              </a:rPr>
              <a:t>Turn off unnecessary electrical equipment and appliances.</a:t>
            </a:r>
          </a:p>
          <a:p>
            <a:pPr marL="342900" indent="-342900">
              <a:spcBef>
                <a:spcPct val="0"/>
              </a:spcBef>
              <a:spcAft>
                <a:spcPts val="400"/>
              </a:spcAft>
              <a:defRPr/>
            </a:pPr>
            <a:r>
              <a:rPr lang="en-US" altLang="en-US" dirty="0">
                <a:solidFill>
                  <a:srgbClr val="3D3D3D"/>
                </a:solidFill>
                <a:latin typeface="+mj-lt"/>
              </a:rPr>
              <a:t>Turn off and drain the following: </a:t>
            </a:r>
          </a:p>
          <a:p>
            <a:pPr marL="682625" lvl="1" indent="-341313">
              <a:spcBef>
                <a:spcPct val="0"/>
              </a:spcBef>
              <a:spcAft>
                <a:spcPts val="400"/>
              </a:spcAft>
              <a:buFont typeface="Tahoma" panose="020B0604030504040204" pitchFamily="34" charset="0"/>
              <a:buChar char="‒"/>
              <a:defRPr/>
            </a:pPr>
            <a:r>
              <a:rPr lang="en-US" altLang="en-US" dirty="0">
                <a:solidFill>
                  <a:srgbClr val="3D3D3D"/>
                </a:solidFill>
                <a:latin typeface="+mj-lt"/>
              </a:rPr>
              <a:t>The fire sprinkler system</a:t>
            </a:r>
          </a:p>
          <a:p>
            <a:pPr marL="682625" lvl="1" indent="-341313">
              <a:spcBef>
                <a:spcPct val="0"/>
              </a:spcBef>
              <a:spcAft>
                <a:spcPts val="400"/>
              </a:spcAft>
              <a:buFont typeface="Tahoma" panose="020B0604030504040204" pitchFamily="34" charset="0"/>
              <a:buChar char="‒"/>
              <a:defRPr/>
            </a:pPr>
            <a:r>
              <a:rPr lang="en-US" altLang="en-US" dirty="0">
                <a:solidFill>
                  <a:srgbClr val="3D3D3D"/>
                </a:solidFill>
                <a:latin typeface="+mj-lt"/>
              </a:rPr>
              <a:t>Standpipes</a:t>
            </a:r>
          </a:p>
          <a:p>
            <a:pPr marL="682625" lvl="1" indent="-341313">
              <a:spcBef>
                <a:spcPct val="0"/>
              </a:spcBef>
              <a:spcAft>
                <a:spcPts val="400"/>
              </a:spcAft>
              <a:buFont typeface="Tahoma" panose="020B0604030504040204" pitchFamily="34" charset="0"/>
              <a:buChar char="‒"/>
              <a:defRPr/>
            </a:pPr>
            <a:r>
              <a:rPr lang="en-US" altLang="en-US" dirty="0">
                <a:solidFill>
                  <a:srgbClr val="3D3D3D"/>
                </a:solidFill>
                <a:latin typeface="+mj-lt"/>
              </a:rPr>
              <a:t>Potable water lines</a:t>
            </a:r>
          </a:p>
          <a:p>
            <a:pPr marL="682625" lvl="1" indent="-341313">
              <a:spcBef>
                <a:spcPct val="0"/>
              </a:spcBef>
              <a:spcAft>
                <a:spcPts val="1600"/>
              </a:spcAft>
              <a:buFont typeface="Tahoma" panose="020B0604030504040204" pitchFamily="34" charset="0"/>
              <a:buChar char="‒"/>
              <a:defRPr/>
            </a:pPr>
            <a:r>
              <a:rPr lang="en-US" altLang="en-US" dirty="0">
                <a:solidFill>
                  <a:srgbClr val="3D3D3D"/>
                </a:solidFill>
                <a:latin typeface="+mj-lt"/>
              </a:rPr>
              <a:t>Toilets</a:t>
            </a:r>
          </a:p>
          <a:p>
            <a:pPr marL="342900" indent="-342900">
              <a:spcBef>
                <a:spcPct val="0"/>
              </a:spcBef>
              <a:spcAft>
                <a:spcPts val="1600"/>
              </a:spcAft>
              <a:defRPr/>
            </a:pPr>
            <a:r>
              <a:rPr lang="en-US" altLang="en-US" dirty="0">
                <a:solidFill>
                  <a:srgbClr val="3D3D3D"/>
                </a:solidFill>
                <a:latin typeface="+mj-lt"/>
              </a:rPr>
              <a:t>Add non-toxic antifreeze to drains. </a:t>
            </a:r>
          </a:p>
          <a:p>
            <a:pPr marL="342900" indent="-342900">
              <a:spcBef>
                <a:spcPct val="0"/>
              </a:spcBef>
              <a:spcAft>
                <a:spcPts val="1200"/>
              </a:spcAft>
              <a:defRPr/>
            </a:pPr>
            <a:r>
              <a:rPr lang="en-US" altLang="en-US" dirty="0">
                <a:solidFill>
                  <a:srgbClr val="3D3D3D"/>
                </a:solidFill>
                <a:latin typeface="+mj-lt"/>
              </a:rPr>
              <a:t>Move equipment containing fluids that may freeze.</a:t>
            </a:r>
          </a:p>
        </p:txBody>
      </p:sp>
      <p:sp>
        <p:nvSpPr>
          <p:cNvPr id="2" name="Title 1"/>
          <p:cNvSpPr>
            <a:spLocks noGrp="1"/>
          </p:cNvSpPr>
          <p:nvPr>
            <p:ph type="title"/>
          </p:nvPr>
        </p:nvSpPr>
        <p:spPr/>
        <p:txBody>
          <a:bodyPr/>
          <a:lstStyle/>
          <a:p>
            <a:r>
              <a:rPr lang="en-US" dirty="0">
                <a:latin typeface="+mj-lt"/>
              </a:rPr>
              <a:t>Precautionary Measures</a:t>
            </a:r>
          </a:p>
        </p:txBody>
      </p:sp>
      <p:sp>
        <p:nvSpPr>
          <p:cNvPr id="5" name="Rectangle 4"/>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3 </a:t>
            </a:r>
            <a:r>
              <a:rPr lang="en-US" altLang="en-US" sz="1000" kern="0" dirty="0">
                <a:solidFill>
                  <a:srgbClr val="FA834E"/>
                </a:solidFill>
                <a:latin typeface="+mj-lt"/>
                <a:ea typeface="Open Sans" panose="020B0606030504020204" pitchFamily="34" charset="0"/>
                <a:cs typeface="Open Sans" panose="020B0606030504020204" pitchFamily="34" charset="0"/>
              </a:rPr>
              <a:t>   </a:t>
            </a:r>
            <a:r>
              <a:rPr lang="en-US" altLang="en-US" sz="1000" b="0" kern="0" dirty="0">
                <a:solidFill>
                  <a:srgbClr val="FA834E"/>
                </a:solidFill>
                <a:latin typeface="+mj-lt"/>
                <a:ea typeface="Open Sans" panose="020B0606030504020204" pitchFamily="34" charset="0"/>
                <a:cs typeface="Open Sans" panose="020B0606030504020204" pitchFamily="34" charset="0"/>
              </a:rPr>
              <a:t>Extended Power Loss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mj-lt"/>
              </a:rPr>
              <a:t>When Power Returns</a:t>
            </a:r>
          </a:p>
        </p:txBody>
      </p:sp>
      <p:sp>
        <p:nvSpPr>
          <p:cNvPr id="39939" name="Content Placeholder 2"/>
          <p:cNvSpPr>
            <a:spLocks noGrp="1"/>
          </p:cNvSpPr>
          <p:nvPr>
            <p:ph idx="1"/>
          </p:nvPr>
        </p:nvSpPr>
        <p:spPr bwMode="auto"/>
        <p:txBody>
          <a:bodyPr vert="horz" wrap="square" numCol="1" anchor="t" anchorCtr="0" compatLnSpc="1">
            <a:prstTxWarp prst="textNoShape">
              <a:avLst/>
            </a:prstTxWarp>
          </a:bodyPr>
          <a:lstStyle/>
          <a:p>
            <a:pPr marL="341313" indent="-341313">
              <a:spcBef>
                <a:spcPts val="0"/>
              </a:spcBef>
              <a:spcAft>
                <a:spcPts val="1600"/>
              </a:spcAft>
              <a:defRPr/>
            </a:pPr>
            <a:r>
              <a:rPr lang="en-US">
                <a:solidFill>
                  <a:srgbClr val="3D3D3D"/>
                </a:solidFill>
                <a:latin typeface="+mj-lt"/>
              </a:rPr>
              <a:t>Electronic </a:t>
            </a:r>
            <a:r>
              <a:rPr lang="en-US" dirty="0">
                <a:solidFill>
                  <a:srgbClr val="3D3D3D"/>
                </a:solidFill>
                <a:latin typeface="+mj-lt"/>
              </a:rPr>
              <a:t>equipment should be brought up to ambient temperatures before energizing.</a:t>
            </a:r>
          </a:p>
          <a:p>
            <a:pPr marL="341313" indent="-341313">
              <a:spcBef>
                <a:spcPts val="0"/>
              </a:spcBef>
              <a:spcAft>
                <a:spcPts val="1200"/>
              </a:spcAft>
              <a:defRPr/>
            </a:pPr>
            <a:r>
              <a:rPr lang="en-US" dirty="0">
                <a:solidFill>
                  <a:srgbClr val="3D3D3D"/>
                </a:solidFill>
                <a:latin typeface="+mj-lt"/>
              </a:rPr>
              <a:t>Check fire and water piping for leaks.</a:t>
            </a:r>
          </a:p>
        </p:txBody>
      </p:sp>
      <p:pic>
        <p:nvPicPr>
          <p:cNvPr id="2" name="Picture 1"/>
          <p:cNvPicPr>
            <a:picLocks noChangeAspect="1"/>
          </p:cNvPicPr>
          <p:nvPr/>
        </p:nvPicPr>
        <p:blipFill rotWithShape="1">
          <a:blip r:embed="rId3"/>
          <a:srcRect r="14925" b="487"/>
          <a:stretch/>
        </p:blipFill>
        <p:spPr bwMode="auto">
          <a:xfrm>
            <a:off x="6460737" y="28575"/>
            <a:ext cx="3317469" cy="583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3 </a:t>
            </a:r>
            <a:r>
              <a:rPr lang="en-US" altLang="en-US" sz="1000" kern="0" dirty="0">
                <a:solidFill>
                  <a:srgbClr val="FA834E"/>
                </a:solidFill>
                <a:latin typeface="+mj-lt"/>
                <a:ea typeface="Open Sans" panose="020B0606030504020204" pitchFamily="34" charset="0"/>
                <a:cs typeface="Open Sans" panose="020B0606030504020204" pitchFamily="34" charset="0"/>
              </a:rPr>
              <a:t>   </a:t>
            </a:r>
            <a:r>
              <a:rPr lang="en-US" altLang="en-US" sz="1000" b="0" kern="0" dirty="0">
                <a:solidFill>
                  <a:srgbClr val="FA834E"/>
                </a:solidFill>
                <a:latin typeface="+mj-lt"/>
                <a:ea typeface="Open Sans" panose="020B0606030504020204" pitchFamily="34" charset="0"/>
                <a:cs typeface="Open Sans" panose="020B0606030504020204" pitchFamily="34" charset="0"/>
              </a:rPr>
              <a:t>Extended Power Loss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621756" y="457200"/>
            <a:ext cx="6705600" cy="762000"/>
          </a:xfrm>
          <a:prstGeom prst="rect">
            <a:avLst/>
          </a:prstGeom>
          <a:noFill/>
          <a:ln>
            <a:miter lim="800000"/>
            <a:headEnd/>
            <a:tailEnd/>
          </a:ln>
        </p:spPr>
        <p:txBody>
          <a:bodyPr lIns="91485" tIns="45742" rIns="91485" bIns="45742" anchor="t" anchorCtr="0"/>
          <a:lstStyle/>
          <a:p>
            <a:pPr algn="l" eaLnBrk="1" hangingPunct="1"/>
            <a:r>
              <a:rPr lang="en-US" altLang="en-US" b="1" dirty="0">
                <a:latin typeface="+mj-lt"/>
              </a:rPr>
              <a:t>Chemical Spills</a:t>
            </a:r>
          </a:p>
        </p:txBody>
      </p:sp>
      <p:sp>
        <p:nvSpPr>
          <p:cNvPr id="12291" name="Rectangle 3"/>
          <p:cNvSpPr>
            <a:spLocks noGrp="1" noChangeArrowheads="1"/>
          </p:cNvSpPr>
          <p:nvPr>
            <p:ph idx="4294967295"/>
          </p:nvPr>
        </p:nvSpPr>
        <p:spPr>
          <a:xfrm>
            <a:off x="2606676" y="1371600"/>
            <a:ext cx="4495799" cy="4114800"/>
          </a:xfrm>
          <a:prstGeom prst="rect">
            <a:avLst/>
          </a:prstGeom>
        </p:spPr>
        <p:txBody>
          <a:bodyPr/>
          <a:lstStyle/>
          <a:p>
            <a:pPr marL="0" indent="0">
              <a:spcBef>
                <a:spcPts val="0"/>
              </a:spcBef>
              <a:spcAft>
                <a:spcPts val="1000"/>
              </a:spcAft>
              <a:buNone/>
            </a:pPr>
            <a:r>
              <a:rPr lang="en-US" sz="1300" b="1" dirty="0">
                <a:solidFill>
                  <a:srgbClr val="E65F25"/>
                </a:solidFill>
                <a:latin typeface="+mj-lt"/>
                <a:ea typeface="Open Sans" panose="020B0606030504020204" pitchFamily="34" charset="0"/>
                <a:cs typeface="Open Sans" panose="020B0606030504020204" pitchFamily="34" charset="0"/>
              </a:rPr>
              <a:t>What you need to know:</a:t>
            </a:r>
          </a:p>
          <a:p>
            <a:pPr marL="342900" indent="-342900">
              <a:spcBef>
                <a:spcPts val="0"/>
              </a:spcBef>
              <a:spcAft>
                <a:spcPts val="1300"/>
              </a:spcAft>
              <a:buFont typeface="+mj-lt"/>
              <a:buAutoNum type="arabicPeriod"/>
            </a:pPr>
            <a:r>
              <a:rPr lang="en-US" altLang="en-US" sz="1300" dirty="0">
                <a:solidFill>
                  <a:srgbClr val="3D3D3D"/>
                </a:solidFill>
                <a:latin typeface="+mj-lt"/>
                <a:ea typeface="Open Sans" panose="020B0606030504020204" pitchFamily="34" charset="0"/>
                <a:cs typeface="Open Sans" panose="020B0606030504020204" pitchFamily="34" charset="0"/>
              </a:rPr>
              <a:t>Procedures for large chemical spills</a:t>
            </a:r>
          </a:p>
          <a:p>
            <a:pPr marL="342900" indent="-342900">
              <a:spcBef>
                <a:spcPts val="0"/>
              </a:spcBef>
              <a:spcAft>
                <a:spcPts val="1300"/>
              </a:spcAft>
              <a:buFont typeface="+mj-lt"/>
              <a:buAutoNum type="arabicPeriod"/>
            </a:pPr>
            <a:r>
              <a:rPr lang="en-US" altLang="en-US" sz="1300" dirty="0">
                <a:solidFill>
                  <a:srgbClr val="3D3D3D"/>
                </a:solidFill>
                <a:latin typeface="+mj-lt"/>
                <a:ea typeface="Open Sans" panose="020B0606030504020204" pitchFamily="34" charset="0"/>
                <a:cs typeface="Open Sans" panose="020B0606030504020204" pitchFamily="34" charset="0"/>
              </a:rPr>
              <a:t>Procedures for small chemical spills</a:t>
            </a:r>
          </a:p>
        </p:txBody>
      </p:sp>
      <p:sp>
        <p:nvSpPr>
          <p:cNvPr id="6" name="TextBox 5"/>
          <p:cNvSpPr txBox="1"/>
          <p:nvPr/>
        </p:nvSpPr>
        <p:spPr>
          <a:xfrm>
            <a:off x="178207" y="-134005"/>
            <a:ext cx="2133600" cy="4401205"/>
          </a:xfrm>
          <a:prstGeom prst="rect">
            <a:avLst/>
          </a:prstGeom>
          <a:noFill/>
        </p:spPr>
        <p:txBody>
          <a:bodyPr wrap="square" rtlCol="0">
            <a:spAutoFit/>
          </a:bodyPr>
          <a:lstStyle/>
          <a:p>
            <a:r>
              <a:rPr lang="en-US" sz="28000" b="1" dirty="0">
                <a:solidFill>
                  <a:srgbClr val="FA834E"/>
                </a:solidFill>
              </a:rPr>
              <a:t>4</a:t>
            </a:r>
          </a:p>
        </p:txBody>
      </p:sp>
      <p:cxnSp>
        <p:nvCxnSpPr>
          <p:cNvPr id="7" name="Straight Connector 6"/>
          <p:cNvCxnSpPr/>
          <p:nvPr/>
        </p:nvCxnSpPr>
        <p:spPr>
          <a:xfrm>
            <a:off x="2527021" y="533400"/>
            <a:ext cx="0" cy="5029200"/>
          </a:xfrm>
          <a:prstGeom prst="line">
            <a:avLst/>
          </a:prstGeom>
          <a:ln w="19050">
            <a:solidFill>
              <a:srgbClr val="CCCC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054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Content Placeholder 2"/>
          <p:cNvSpPr>
            <a:spLocks noGrp="1"/>
          </p:cNvSpPr>
          <p:nvPr>
            <p:ph idx="1"/>
          </p:nvPr>
        </p:nvSpPr>
        <p:spPr bwMode="auto"/>
        <p:txBody>
          <a:bodyPr vert="horz" wrap="square" numCol="1" anchor="t" anchorCtr="0" compatLnSpc="1">
            <a:prstTxWarp prst="textNoShape">
              <a:avLst/>
            </a:prstTxWarp>
          </a:bodyPr>
          <a:lstStyle/>
          <a:p>
            <a:pPr marL="342900" indent="-342900">
              <a:spcBef>
                <a:spcPts val="0"/>
              </a:spcBef>
              <a:spcAft>
                <a:spcPts val="1600"/>
              </a:spcAft>
              <a:defRPr/>
            </a:pPr>
            <a:r>
              <a:rPr lang="en-US" dirty="0">
                <a:solidFill>
                  <a:srgbClr val="3D3D3D"/>
                </a:solidFill>
                <a:latin typeface="+mj-lt"/>
              </a:rPr>
              <a:t>Immediately notify the designated official or emergency coordinator.</a:t>
            </a:r>
          </a:p>
          <a:p>
            <a:pPr marL="342900" indent="-342900">
              <a:spcBef>
                <a:spcPts val="0"/>
              </a:spcBef>
              <a:spcAft>
                <a:spcPts val="1600"/>
              </a:spcAft>
              <a:defRPr/>
            </a:pPr>
            <a:r>
              <a:rPr lang="en-US" dirty="0">
                <a:solidFill>
                  <a:srgbClr val="3D3D3D"/>
                </a:solidFill>
                <a:latin typeface="+mj-lt"/>
              </a:rPr>
              <a:t>Evacuate the building as necessary.</a:t>
            </a:r>
          </a:p>
          <a:p>
            <a:pPr marL="342900" indent="-342900">
              <a:spcBef>
                <a:spcPts val="0"/>
              </a:spcBef>
              <a:spcAft>
                <a:spcPts val="1600"/>
              </a:spcAft>
              <a:defRPr/>
            </a:pPr>
            <a:r>
              <a:rPr lang="en-US" dirty="0">
                <a:solidFill>
                  <a:srgbClr val="3D3D3D"/>
                </a:solidFill>
                <a:latin typeface="+mj-lt"/>
              </a:rPr>
              <a:t>Secure the area.</a:t>
            </a:r>
          </a:p>
          <a:p>
            <a:pPr marL="342900" indent="-342900">
              <a:spcBef>
                <a:spcPts val="0"/>
              </a:spcBef>
              <a:spcAft>
                <a:spcPts val="1600"/>
              </a:spcAft>
              <a:defRPr/>
            </a:pPr>
            <a:r>
              <a:rPr lang="en-US" dirty="0">
                <a:solidFill>
                  <a:srgbClr val="3D3D3D"/>
                </a:solidFill>
                <a:latin typeface="+mj-lt"/>
              </a:rPr>
              <a:t>Attend to injured personnel.</a:t>
            </a:r>
          </a:p>
          <a:p>
            <a:pPr marL="342900" indent="-342900">
              <a:spcBef>
                <a:spcPts val="0"/>
              </a:spcBef>
              <a:spcAft>
                <a:spcPts val="1600"/>
              </a:spcAft>
              <a:defRPr/>
            </a:pPr>
            <a:r>
              <a:rPr lang="en-US" dirty="0">
                <a:solidFill>
                  <a:srgbClr val="3D3D3D"/>
                </a:solidFill>
                <a:latin typeface="+mj-lt"/>
              </a:rPr>
              <a:t>Call the medical emergency number if required.	</a:t>
            </a:r>
          </a:p>
          <a:p>
            <a:pPr marL="342900" indent="-342900">
              <a:spcBef>
                <a:spcPts val="0"/>
              </a:spcBef>
              <a:spcAft>
                <a:spcPts val="1600"/>
              </a:spcAft>
              <a:defRPr/>
            </a:pPr>
            <a:r>
              <a:rPr lang="en-US" dirty="0">
                <a:solidFill>
                  <a:srgbClr val="3D3D3D"/>
                </a:solidFill>
                <a:latin typeface="+mj-lt"/>
              </a:rPr>
              <a:t>Begin containing the spill only if trained and authorized. </a:t>
            </a:r>
          </a:p>
          <a:p>
            <a:pPr marL="342900" indent="-342900">
              <a:spcBef>
                <a:spcPts val="0"/>
              </a:spcBef>
              <a:spcAft>
                <a:spcPts val="1200"/>
              </a:spcAft>
              <a:defRPr/>
            </a:pPr>
            <a:r>
              <a:rPr lang="en-US" dirty="0">
                <a:solidFill>
                  <a:srgbClr val="3D3D3D"/>
                </a:solidFill>
                <a:latin typeface="+mj-lt"/>
              </a:rPr>
              <a:t>Activate the spill cleanup procedures.</a:t>
            </a:r>
          </a:p>
        </p:txBody>
      </p:sp>
      <p:sp>
        <p:nvSpPr>
          <p:cNvPr id="4" name="Rectangle 3"/>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4  </a:t>
            </a:r>
            <a:r>
              <a:rPr lang="en-US" altLang="en-US" sz="1000" kern="0" dirty="0">
                <a:solidFill>
                  <a:srgbClr val="FA834E"/>
                </a:solidFill>
                <a:latin typeface="+mj-lt"/>
                <a:ea typeface="Open Sans" panose="020B0606030504020204" pitchFamily="34" charset="0"/>
                <a:cs typeface="Open Sans" panose="020B0606030504020204" pitchFamily="34" charset="0"/>
              </a:rPr>
              <a:t>  </a:t>
            </a:r>
            <a:r>
              <a:rPr lang="en-US" altLang="en-US" sz="1000" b="0" kern="0" dirty="0">
                <a:solidFill>
                  <a:srgbClr val="FA834E"/>
                </a:solidFill>
                <a:latin typeface="+mj-lt"/>
                <a:ea typeface="Open Sans" panose="020B0606030504020204" pitchFamily="34" charset="0"/>
                <a:cs typeface="Open Sans" panose="020B0606030504020204" pitchFamily="34" charset="0"/>
              </a:rPr>
              <a:t>Chemical Spills</a:t>
            </a:r>
          </a:p>
        </p:txBody>
      </p:sp>
      <p:sp>
        <p:nvSpPr>
          <p:cNvPr id="2" name="Title 1"/>
          <p:cNvSpPr>
            <a:spLocks noGrp="1"/>
          </p:cNvSpPr>
          <p:nvPr>
            <p:ph type="title"/>
          </p:nvPr>
        </p:nvSpPr>
        <p:spPr>
          <a:xfrm>
            <a:off x="320675" y="457200"/>
            <a:ext cx="6933406" cy="865930"/>
          </a:xfrm>
        </p:spPr>
        <p:txBody>
          <a:bodyPr/>
          <a:lstStyle/>
          <a:p>
            <a:r>
              <a:rPr lang="en-US" dirty="0">
                <a:latin typeface="+mj-lt"/>
              </a:rPr>
              <a:t>Procedures for a Large Chemical Spill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340475" y="3810000"/>
            <a:ext cx="3443287" cy="990600"/>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19" name="Content Placeholder 2"/>
          <p:cNvSpPr>
            <a:spLocks noGrp="1"/>
          </p:cNvSpPr>
          <p:nvPr>
            <p:ph idx="1"/>
          </p:nvPr>
        </p:nvSpPr>
        <p:spPr bwMode="auto">
          <a:xfrm>
            <a:off x="326231" y="1394220"/>
            <a:ext cx="6019801" cy="3874981"/>
          </a:xfrm>
        </p:spPr>
        <p:txBody>
          <a:bodyPr vert="horz" wrap="square" numCol="1" anchor="t" anchorCtr="0" compatLnSpc="1">
            <a:prstTxWarp prst="textNoShape">
              <a:avLst/>
            </a:prstTxWarp>
          </a:bodyPr>
          <a:lstStyle/>
          <a:p>
            <a:pPr marL="341313" indent="-341313">
              <a:spcBef>
                <a:spcPct val="0"/>
              </a:spcBef>
              <a:spcAft>
                <a:spcPts val="1600"/>
              </a:spcAft>
              <a:defRPr/>
            </a:pPr>
            <a:r>
              <a:rPr lang="en-US" dirty="0">
                <a:solidFill>
                  <a:srgbClr val="3D3D3D"/>
                </a:solidFill>
                <a:latin typeface="+mj-lt"/>
              </a:rPr>
              <a:t>Immediately notify the designated official or emergency coordinator.</a:t>
            </a:r>
          </a:p>
          <a:p>
            <a:pPr marL="341313" indent="-341313">
              <a:spcBef>
                <a:spcPct val="0"/>
              </a:spcBef>
              <a:spcAft>
                <a:spcPts val="1600"/>
              </a:spcAft>
              <a:defRPr/>
            </a:pPr>
            <a:r>
              <a:rPr lang="en-US" dirty="0">
                <a:solidFill>
                  <a:srgbClr val="3D3D3D"/>
                </a:solidFill>
                <a:latin typeface="+mj-lt"/>
              </a:rPr>
              <a:t>Secure the area with caution tape or cones.</a:t>
            </a:r>
          </a:p>
          <a:p>
            <a:pPr marL="341313" indent="-341313">
              <a:spcBef>
                <a:spcPct val="0"/>
              </a:spcBef>
              <a:spcAft>
                <a:spcPts val="1600"/>
              </a:spcAft>
              <a:defRPr/>
            </a:pPr>
            <a:r>
              <a:rPr lang="en-US" dirty="0">
                <a:solidFill>
                  <a:srgbClr val="3D3D3D"/>
                </a:solidFill>
                <a:latin typeface="+mj-lt"/>
              </a:rPr>
              <a:t>Review the spill cleanup procedures. </a:t>
            </a:r>
          </a:p>
          <a:p>
            <a:pPr marL="341313" indent="-341313">
              <a:spcBef>
                <a:spcPct val="0"/>
              </a:spcBef>
              <a:spcAft>
                <a:spcPts val="1600"/>
              </a:spcAft>
              <a:defRPr/>
            </a:pPr>
            <a:r>
              <a:rPr lang="en-US" dirty="0">
                <a:solidFill>
                  <a:srgbClr val="3D3D3D"/>
                </a:solidFill>
                <a:latin typeface="+mj-lt"/>
              </a:rPr>
              <a:t>Deal with the spill according to the SDS.</a:t>
            </a:r>
          </a:p>
        </p:txBody>
      </p:sp>
      <p:sp>
        <p:nvSpPr>
          <p:cNvPr id="61444" name="Rectangle 3"/>
          <p:cNvSpPr>
            <a:spLocks noChangeArrowheads="1"/>
          </p:cNvSpPr>
          <p:nvPr/>
        </p:nvSpPr>
        <p:spPr bwMode="auto">
          <a:xfrm>
            <a:off x="7025481" y="4059078"/>
            <a:ext cx="243919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300" i="1" dirty="0">
                <a:solidFill>
                  <a:srgbClr val="3D3D3D"/>
                </a:solidFill>
                <a:latin typeface="+mj-lt"/>
                <a:ea typeface="Open Sans" panose="020B0606030504020204" pitchFamily="34" charset="0"/>
                <a:cs typeface="Open Sans" panose="020B0606030504020204" pitchFamily="34" charset="0"/>
              </a:rPr>
              <a:t>Even small spills must be handled in a safe manner.</a:t>
            </a:r>
          </a:p>
        </p:txBody>
      </p:sp>
      <p:pic>
        <p:nvPicPr>
          <p:cNvPr id="2" name="Picture 1"/>
          <p:cNvPicPr>
            <a:picLocks noChangeAspect="1"/>
          </p:cNvPicPr>
          <p:nvPr/>
        </p:nvPicPr>
        <p:blipFill>
          <a:blip r:embed="rId3"/>
          <a:stretch>
            <a:fillRect/>
          </a:stretch>
        </p:blipFill>
        <p:spPr>
          <a:xfrm>
            <a:off x="6340475" y="1447800"/>
            <a:ext cx="3047206" cy="2031471"/>
          </a:xfrm>
          <a:prstGeom prst="rect">
            <a:avLst/>
          </a:prstGeom>
          <a:effectLst/>
        </p:spPr>
      </p:pic>
      <p:sp>
        <p:nvSpPr>
          <p:cNvPr id="3" name="Title 2"/>
          <p:cNvSpPr>
            <a:spLocks noGrp="1"/>
          </p:cNvSpPr>
          <p:nvPr>
            <p:ph type="title"/>
          </p:nvPr>
        </p:nvSpPr>
        <p:spPr>
          <a:xfrm>
            <a:off x="320675" y="457200"/>
            <a:ext cx="7009605" cy="865930"/>
          </a:xfrm>
        </p:spPr>
        <p:txBody>
          <a:bodyPr/>
          <a:lstStyle/>
          <a:p>
            <a:r>
              <a:rPr lang="en-US" dirty="0">
                <a:latin typeface="+mj-lt"/>
              </a:rPr>
              <a:t>Procedures for a Small Chemical Spill</a:t>
            </a:r>
          </a:p>
        </p:txBody>
      </p:sp>
      <p:sp>
        <p:nvSpPr>
          <p:cNvPr id="10" name="Title 5"/>
          <p:cNvSpPr txBox="1">
            <a:spLocks/>
          </p:cNvSpPr>
          <p:nvPr/>
        </p:nvSpPr>
        <p:spPr>
          <a:xfrm rot="781729">
            <a:off x="6448167" y="3839333"/>
            <a:ext cx="532605" cy="1016196"/>
          </a:xfrm>
          <a:prstGeom prst="rect">
            <a:avLst/>
          </a:prstGeom>
          <a:effectLst/>
        </p:spPr>
        <p:txBody>
          <a:bodyPr lIns="81510" tIns="40755" rIns="81510" bIns="40755"/>
          <a:lstStyle>
            <a:lvl1pPr algn="l" rtl="0" eaLnBrk="0" fontAlgn="base" hangingPunct="0">
              <a:spcBef>
                <a:spcPct val="0"/>
              </a:spcBef>
              <a:spcAft>
                <a:spcPct val="0"/>
              </a:spcAft>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algn="ctr" rtl="0" eaLnBrk="0" fontAlgn="base" hangingPunct="0">
              <a:spcBef>
                <a:spcPct val="0"/>
              </a:spcBef>
              <a:spcAft>
                <a:spcPct val="0"/>
              </a:spcAft>
              <a:defRPr sz="3900">
                <a:solidFill>
                  <a:schemeClr val="tx2"/>
                </a:solidFill>
                <a:latin typeface="Tahoma" pitchFamily="34" charset="0"/>
                <a:cs typeface="Arial" charset="0"/>
              </a:defRPr>
            </a:lvl2pPr>
            <a:lvl3pPr algn="ctr" rtl="0" eaLnBrk="0" fontAlgn="base" hangingPunct="0">
              <a:spcBef>
                <a:spcPct val="0"/>
              </a:spcBef>
              <a:spcAft>
                <a:spcPct val="0"/>
              </a:spcAft>
              <a:defRPr sz="3900">
                <a:solidFill>
                  <a:schemeClr val="tx2"/>
                </a:solidFill>
                <a:latin typeface="Tahoma" pitchFamily="34" charset="0"/>
                <a:cs typeface="Arial" charset="0"/>
              </a:defRPr>
            </a:lvl3pPr>
            <a:lvl4pPr algn="ctr" rtl="0" eaLnBrk="0" fontAlgn="base" hangingPunct="0">
              <a:spcBef>
                <a:spcPct val="0"/>
              </a:spcBef>
              <a:spcAft>
                <a:spcPct val="0"/>
              </a:spcAft>
              <a:defRPr sz="3900">
                <a:solidFill>
                  <a:schemeClr val="tx2"/>
                </a:solidFill>
                <a:latin typeface="Tahoma" pitchFamily="34" charset="0"/>
                <a:cs typeface="Arial" charset="0"/>
              </a:defRPr>
            </a:lvl4pPr>
            <a:lvl5pPr algn="ctr" rtl="0" eaLnBrk="0" fontAlgn="base" hangingPunct="0">
              <a:spcBef>
                <a:spcPct val="0"/>
              </a:spcBef>
              <a:spcAft>
                <a:spcPct val="0"/>
              </a:spcAft>
              <a:defRPr sz="3900">
                <a:solidFill>
                  <a:schemeClr val="tx2"/>
                </a:solidFill>
                <a:latin typeface="Tahoma" pitchFamily="34" charset="0"/>
                <a:cs typeface="Arial" charset="0"/>
              </a:defRPr>
            </a:lvl5pPr>
            <a:lvl6pPr marL="407548" algn="ctr" rtl="0" fontAlgn="base">
              <a:spcBef>
                <a:spcPct val="0"/>
              </a:spcBef>
              <a:spcAft>
                <a:spcPct val="0"/>
              </a:spcAft>
              <a:defRPr sz="3900">
                <a:solidFill>
                  <a:schemeClr val="tx2"/>
                </a:solidFill>
                <a:latin typeface="Arial" charset="0"/>
                <a:cs typeface="Arial" charset="0"/>
              </a:defRPr>
            </a:lvl6pPr>
            <a:lvl7pPr marL="815096" algn="ctr" rtl="0" fontAlgn="base">
              <a:spcBef>
                <a:spcPct val="0"/>
              </a:spcBef>
              <a:spcAft>
                <a:spcPct val="0"/>
              </a:spcAft>
              <a:defRPr sz="3900">
                <a:solidFill>
                  <a:schemeClr val="tx2"/>
                </a:solidFill>
                <a:latin typeface="Arial" charset="0"/>
                <a:cs typeface="Arial" charset="0"/>
              </a:defRPr>
            </a:lvl7pPr>
            <a:lvl8pPr marL="1222644" algn="ctr" rtl="0" fontAlgn="base">
              <a:spcBef>
                <a:spcPct val="0"/>
              </a:spcBef>
              <a:spcAft>
                <a:spcPct val="0"/>
              </a:spcAft>
              <a:defRPr sz="3900">
                <a:solidFill>
                  <a:schemeClr val="tx2"/>
                </a:solidFill>
                <a:latin typeface="Arial" charset="0"/>
                <a:cs typeface="Arial" charset="0"/>
              </a:defRPr>
            </a:lvl8pPr>
            <a:lvl9pPr marL="1630192" algn="ctr" rtl="0" fontAlgn="base">
              <a:spcBef>
                <a:spcPct val="0"/>
              </a:spcBef>
              <a:spcAft>
                <a:spcPct val="0"/>
              </a:spcAft>
              <a:defRPr sz="3900">
                <a:solidFill>
                  <a:schemeClr val="tx2"/>
                </a:solidFill>
                <a:latin typeface="Arial" charset="0"/>
                <a:cs typeface="Arial" charset="0"/>
              </a:defRPr>
            </a:lvl9pPr>
          </a:lstStyle>
          <a:p>
            <a:r>
              <a:rPr lang="en-US" sz="6000" kern="0">
                <a:ln>
                  <a:solidFill>
                    <a:srgbClr val="E65F25"/>
                  </a:solidFill>
                </a:ln>
                <a:solidFill>
                  <a:schemeClr val="bg1"/>
                </a:solidFill>
                <a:latin typeface="Calibri" panose="020F0502020204030204" pitchFamily="34" charset="0"/>
              </a:rPr>
              <a:t>*</a:t>
            </a:r>
            <a:endParaRPr lang="en-US" sz="6000" kern="0" dirty="0">
              <a:ln>
                <a:solidFill>
                  <a:srgbClr val="E65F25"/>
                </a:solidFill>
              </a:ln>
              <a:solidFill>
                <a:schemeClr val="bg1"/>
              </a:solidFill>
              <a:latin typeface="Calibri" panose="020F0502020204030204" pitchFamily="34" charset="0"/>
            </a:endParaRPr>
          </a:p>
        </p:txBody>
      </p:sp>
      <p:sp>
        <p:nvSpPr>
          <p:cNvPr id="11" name="Rectangle 10"/>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4  </a:t>
            </a:r>
            <a:r>
              <a:rPr lang="en-US" altLang="en-US" sz="1000" kern="0" dirty="0">
                <a:solidFill>
                  <a:srgbClr val="FA834E"/>
                </a:solidFill>
                <a:latin typeface="+mj-lt"/>
                <a:ea typeface="Open Sans" panose="020B0606030504020204" pitchFamily="34" charset="0"/>
                <a:cs typeface="Open Sans" panose="020B0606030504020204" pitchFamily="34" charset="0"/>
              </a:rPr>
              <a:t>  </a:t>
            </a:r>
            <a:r>
              <a:rPr lang="en-US" altLang="en-US" sz="1000" b="0" kern="0" dirty="0">
                <a:solidFill>
                  <a:srgbClr val="FA834E"/>
                </a:solidFill>
                <a:latin typeface="+mj-lt"/>
                <a:ea typeface="Open Sans" panose="020B0606030504020204" pitchFamily="34" charset="0"/>
                <a:cs typeface="Open Sans" panose="020B0606030504020204" pitchFamily="34" charset="0"/>
              </a:rPr>
              <a:t>Chemical Spills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621756" y="457200"/>
            <a:ext cx="6705600" cy="762000"/>
          </a:xfrm>
          <a:prstGeom prst="rect">
            <a:avLst/>
          </a:prstGeom>
          <a:noFill/>
          <a:ln>
            <a:miter lim="800000"/>
            <a:headEnd/>
            <a:tailEnd/>
          </a:ln>
        </p:spPr>
        <p:txBody>
          <a:bodyPr lIns="91485" tIns="45742" rIns="91485" bIns="45742" anchor="t" anchorCtr="0"/>
          <a:lstStyle/>
          <a:p>
            <a:pPr algn="l" eaLnBrk="1" hangingPunct="1"/>
            <a:r>
              <a:rPr lang="en-US" altLang="en-US" b="1" dirty="0">
                <a:latin typeface="+mj-lt"/>
              </a:rPr>
              <a:t>Telephone Bomb Threats</a:t>
            </a:r>
          </a:p>
        </p:txBody>
      </p:sp>
      <p:sp>
        <p:nvSpPr>
          <p:cNvPr id="12291" name="Rectangle 3"/>
          <p:cNvSpPr>
            <a:spLocks noGrp="1" noChangeArrowheads="1"/>
          </p:cNvSpPr>
          <p:nvPr>
            <p:ph idx="4294967295"/>
          </p:nvPr>
        </p:nvSpPr>
        <p:spPr>
          <a:xfrm>
            <a:off x="2606676" y="1371600"/>
            <a:ext cx="4495799" cy="4114800"/>
          </a:xfrm>
          <a:prstGeom prst="rect">
            <a:avLst/>
          </a:prstGeom>
        </p:spPr>
        <p:txBody>
          <a:bodyPr/>
          <a:lstStyle/>
          <a:p>
            <a:pPr marL="0" indent="0">
              <a:spcBef>
                <a:spcPts val="0"/>
              </a:spcBef>
              <a:spcAft>
                <a:spcPts val="1000"/>
              </a:spcAft>
              <a:buNone/>
            </a:pPr>
            <a:r>
              <a:rPr lang="en-US" sz="1300" b="1" dirty="0">
                <a:solidFill>
                  <a:srgbClr val="E65F25"/>
                </a:solidFill>
                <a:latin typeface="+mj-lt"/>
                <a:ea typeface="Open Sans" panose="020B0606030504020204" pitchFamily="34" charset="0"/>
                <a:cs typeface="Open Sans" panose="020B0606030504020204" pitchFamily="34" charset="0"/>
              </a:rPr>
              <a:t>What you need to know:</a:t>
            </a:r>
          </a:p>
          <a:p>
            <a:pPr marL="342900" indent="-342900">
              <a:spcBef>
                <a:spcPts val="0"/>
              </a:spcBef>
              <a:spcAft>
                <a:spcPts val="1300"/>
              </a:spcAft>
              <a:buFont typeface="+mj-lt"/>
              <a:buAutoNum type="arabicPeriod"/>
            </a:pPr>
            <a:r>
              <a:rPr lang="en-US" altLang="en-US" sz="1300" dirty="0">
                <a:solidFill>
                  <a:srgbClr val="3D3D3D"/>
                </a:solidFill>
                <a:latin typeface="+mj-lt"/>
                <a:ea typeface="Open Sans" panose="020B0606030504020204" pitchFamily="34" charset="0"/>
                <a:cs typeface="Open Sans" panose="020B0606030504020204" pitchFamily="34" charset="0"/>
              </a:rPr>
              <a:t>How to handle a threatening call</a:t>
            </a:r>
          </a:p>
          <a:p>
            <a:pPr marL="342900" indent="-342900">
              <a:spcBef>
                <a:spcPts val="0"/>
              </a:spcBef>
              <a:spcAft>
                <a:spcPts val="1300"/>
              </a:spcAft>
              <a:buFont typeface="+mj-lt"/>
              <a:buAutoNum type="arabicPeriod"/>
            </a:pPr>
            <a:r>
              <a:rPr lang="en-US" altLang="en-US" sz="1300" dirty="0">
                <a:solidFill>
                  <a:srgbClr val="3D3D3D"/>
                </a:solidFill>
                <a:latin typeface="+mj-lt"/>
                <a:ea typeface="Open Sans" panose="020B0606030504020204" pitchFamily="34" charset="0"/>
                <a:cs typeface="Open Sans" panose="020B0606030504020204" pitchFamily="34" charset="0"/>
              </a:rPr>
              <a:t>Steps to take after the call</a:t>
            </a:r>
          </a:p>
        </p:txBody>
      </p:sp>
      <p:sp>
        <p:nvSpPr>
          <p:cNvPr id="6" name="TextBox 5"/>
          <p:cNvSpPr txBox="1"/>
          <p:nvPr/>
        </p:nvSpPr>
        <p:spPr>
          <a:xfrm>
            <a:off x="178207" y="-134005"/>
            <a:ext cx="2133600" cy="4401205"/>
          </a:xfrm>
          <a:prstGeom prst="rect">
            <a:avLst/>
          </a:prstGeom>
          <a:noFill/>
        </p:spPr>
        <p:txBody>
          <a:bodyPr wrap="square" rtlCol="0">
            <a:spAutoFit/>
          </a:bodyPr>
          <a:lstStyle/>
          <a:p>
            <a:r>
              <a:rPr lang="en-US" sz="28000" b="1" dirty="0">
                <a:solidFill>
                  <a:srgbClr val="FA834E"/>
                </a:solidFill>
              </a:rPr>
              <a:t>5</a:t>
            </a:r>
          </a:p>
        </p:txBody>
      </p:sp>
      <p:cxnSp>
        <p:nvCxnSpPr>
          <p:cNvPr id="7" name="Straight Connector 6"/>
          <p:cNvCxnSpPr/>
          <p:nvPr/>
        </p:nvCxnSpPr>
        <p:spPr>
          <a:xfrm>
            <a:off x="2527021" y="533400"/>
            <a:ext cx="0" cy="5029200"/>
          </a:xfrm>
          <a:prstGeom prst="line">
            <a:avLst/>
          </a:prstGeom>
          <a:ln w="19050">
            <a:solidFill>
              <a:srgbClr val="CCCC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21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2225" y="1466850"/>
            <a:ext cx="4286250" cy="2857500"/>
          </a:xfrm>
          <a:prstGeom prst="rect">
            <a:avLst/>
          </a:prstGeom>
        </p:spPr>
      </p:pic>
      <p:sp>
        <p:nvSpPr>
          <p:cNvPr id="3" name="Content Placeholder 2"/>
          <p:cNvSpPr>
            <a:spLocks noGrp="1"/>
          </p:cNvSpPr>
          <p:nvPr>
            <p:ph idx="1"/>
          </p:nvPr>
        </p:nvSpPr>
        <p:spPr>
          <a:xfrm>
            <a:off x="320674" y="1371600"/>
            <a:ext cx="4418807" cy="4224232"/>
          </a:xfrm>
        </p:spPr>
        <p:txBody>
          <a:bodyPr/>
          <a:lstStyle/>
          <a:p>
            <a:pPr marL="341313" indent="-341313">
              <a:spcBef>
                <a:spcPts val="0"/>
              </a:spcBef>
              <a:spcAft>
                <a:spcPts val="1600"/>
              </a:spcAft>
              <a:buFont typeface="Tahoma" panose="020B0604030504040204" pitchFamily="34" charset="0"/>
              <a:buChar char="•"/>
              <a:defRPr/>
            </a:pPr>
            <a:r>
              <a:rPr lang="en-US">
                <a:solidFill>
                  <a:srgbClr val="3D3D3D"/>
                </a:solidFill>
                <a:latin typeface="+mj-lt"/>
              </a:rPr>
              <a:t>Treat </a:t>
            </a:r>
            <a:r>
              <a:rPr lang="en-US" dirty="0">
                <a:solidFill>
                  <a:srgbClr val="3D3D3D"/>
                </a:solidFill>
                <a:latin typeface="+mj-lt"/>
              </a:rPr>
              <a:t>all threats seriously.</a:t>
            </a:r>
          </a:p>
          <a:p>
            <a:pPr marL="341313" indent="-341313">
              <a:spcBef>
                <a:spcPts val="0"/>
              </a:spcBef>
              <a:spcAft>
                <a:spcPts val="1600"/>
              </a:spcAft>
              <a:buFont typeface="Tahoma" panose="020B0604030504040204" pitchFamily="34" charset="0"/>
              <a:buChar char="•"/>
              <a:defRPr/>
            </a:pPr>
            <a:r>
              <a:rPr lang="en-US" dirty="0">
                <a:solidFill>
                  <a:srgbClr val="3D3D3D"/>
                </a:solidFill>
                <a:latin typeface="+mj-lt"/>
              </a:rPr>
              <a:t>Stay calm and be courteous. </a:t>
            </a:r>
          </a:p>
          <a:p>
            <a:pPr marL="341313" indent="-341313">
              <a:spcBef>
                <a:spcPts val="0"/>
              </a:spcBef>
              <a:spcAft>
                <a:spcPts val="1600"/>
              </a:spcAft>
              <a:buFont typeface="Tahoma" panose="020B0604030504040204" pitchFamily="34" charset="0"/>
              <a:buChar char="•"/>
              <a:defRPr/>
            </a:pPr>
            <a:r>
              <a:rPr lang="en-US" dirty="0">
                <a:solidFill>
                  <a:srgbClr val="3D3D3D"/>
                </a:solidFill>
                <a:latin typeface="+mj-lt"/>
              </a:rPr>
              <a:t>Listen, and do not interrupt.</a:t>
            </a:r>
          </a:p>
          <a:p>
            <a:pPr marL="341313" indent="-341313">
              <a:spcBef>
                <a:spcPts val="0"/>
              </a:spcBef>
              <a:spcAft>
                <a:spcPts val="1600"/>
              </a:spcAft>
              <a:buFont typeface="Tahoma" panose="020B0604030504040204" pitchFamily="34" charset="0"/>
              <a:buChar char="•"/>
              <a:defRPr/>
            </a:pPr>
            <a:r>
              <a:rPr lang="en-US" dirty="0">
                <a:solidFill>
                  <a:srgbClr val="3D3D3D"/>
                </a:solidFill>
                <a:latin typeface="+mj-lt"/>
              </a:rPr>
              <a:t>Keep the caller talking.</a:t>
            </a:r>
          </a:p>
          <a:p>
            <a:pPr marL="341313" indent="-341313">
              <a:spcBef>
                <a:spcPts val="0"/>
              </a:spcBef>
              <a:spcAft>
                <a:spcPts val="1600"/>
              </a:spcAft>
              <a:buFont typeface="Tahoma" panose="020B0604030504040204" pitchFamily="34" charset="0"/>
              <a:buChar char="•"/>
              <a:defRPr/>
            </a:pPr>
            <a:r>
              <a:rPr lang="en-US" dirty="0">
                <a:solidFill>
                  <a:srgbClr val="3D3D3D"/>
                </a:solidFill>
                <a:latin typeface="+mj-lt"/>
              </a:rPr>
              <a:t>Fill out a checklist with observations.</a:t>
            </a:r>
          </a:p>
          <a:p>
            <a:pPr marL="341313" indent="-341313">
              <a:spcBef>
                <a:spcPts val="0"/>
              </a:spcBef>
              <a:spcAft>
                <a:spcPts val="1600"/>
              </a:spcAft>
              <a:buFont typeface="Tahoma" panose="020B0604030504040204" pitchFamily="34" charset="0"/>
              <a:buChar char="•"/>
              <a:defRPr/>
            </a:pPr>
            <a:r>
              <a:rPr lang="en-US" dirty="0">
                <a:solidFill>
                  <a:srgbClr val="3D3D3D"/>
                </a:solidFill>
                <a:latin typeface="+mj-lt"/>
              </a:rPr>
              <a:t>Write a note to a colleague.</a:t>
            </a:r>
          </a:p>
        </p:txBody>
      </p:sp>
      <p:sp>
        <p:nvSpPr>
          <p:cNvPr id="2" name="Title 1"/>
          <p:cNvSpPr>
            <a:spLocks noGrp="1"/>
          </p:cNvSpPr>
          <p:nvPr>
            <p:ph type="title"/>
          </p:nvPr>
        </p:nvSpPr>
        <p:spPr>
          <a:xfrm>
            <a:off x="320675" y="457200"/>
            <a:ext cx="6552405" cy="865930"/>
          </a:xfrm>
        </p:spPr>
        <p:txBody>
          <a:bodyPr/>
          <a:lstStyle/>
          <a:p>
            <a:r>
              <a:rPr lang="en-US" dirty="0">
                <a:latin typeface="+mj-lt"/>
              </a:rPr>
              <a:t>Handling a Telephone Bomb Threat</a:t>
            </a:r>
          </a:p>
        </p:txBody>
      </p:sp>
      <p:sp>
        <p:nvSpPr>
          <p:cNvPr id="6" name="Rectangle 5"/>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5  </a:t>
            </a:r>
            <a:r>
              <a:rPr lang="en-US" altLang="en-US" sz="1000" kern="0" dirty="0">
                <a:solidFill>
                  <a:srgbClr val="FA834E"/>
                </a:solidFill>
                <a:latin typeface="+mj-lt"/>
                <a:ea typeface="Open Sans" panose="020B0606030504020204" pitchFamily="34" charset="0"/>
                <a:cs typeface="Open Sans" panose="020B0606030504020204" pitchFamily="34" charset="0"/>
              </a:rPr>
              <a:t>  </a:t>
            </a:r>
            <a:r>
              <a:rPr lang="en-US" altLang="en-US" sz="1000" b="0" kern="0" dirty="0">
                <a:solidFill>
                  <a:srgbClr val="FA834E"/>
                </a:solidFill>
                <a:latin typeface="+mj-lt"/>
                <a:ea typeface="Open Sans" panose="020B0606030504020204" pitchFamily="34" charset="0"/>
                <a:cs typeface="Open Sans" panose="020B0606030504020204" pitchFamily="34" charset="0"/>
              </a:rPr>
              <a:t>Telephone Bomb Threats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6198" y="1369297"/>
            <a:ext cx="4339622" cy="2897903"/>
          </a:xfrm>
          <a:prstGeom prst="rect">
            <a:avLst/>
          </a:prstGeom>
        </p:spPr>
      </p:pic>
      <p:sp>
        <p:nvSpPr>
          <p:cNvPr id="3" name="Content Placeholder 2"/>
          <p:cNvSpPr>
            <a:spLocks noGrp="1"/>
          </p:cNvSpPr>
          <p:nvPr>
            <p:ph idx="1"/>
          </p:nvPr>
        </p:nvSpPr>
        <p:spPr>
          <a:xfrm>
            <a:off x="320674" y="1371600"/>
            <a:ext cx="4266407" cy="4224232"/>
          </a:xfrm>
        </p:spPr>
        <p:txBody>
          <a:bodyPr/>
          <a:lstStyle/>
          <a:p>
            <a:pPr marL="341313" indent="-341313">
              <a:spcBef>
                <a:spcPts val="0"/>
              </a:spcBef>
              <a:spcAft>
                <a:spcPts val="1600"/>
              </a:spcAft>
              <a:defRPr/>
            </a:pPr>
            <a:r>
              <a:rPr lang="en-US" dirty="0">
                <a:solidFill>
                  <a:srgbClr val="3D3D3D"/>
                </a:solidFill>
                <a:latin typeface="+mj-lt"/>
              </a:rPr>
              <a:t>Activate a malicious call trace.</a:t>
            </a:r>
          </a:p>
          <a:p>
            <a:pPr marL="341313" indent="-341313">
              <a:spcBef>
                <a:spcPts val="0"/>
              </a:spcBef>
              <a:spcAft>
                <a:spcPts val="1600"/>
              </a:spcAft>
              <a:defRPr/>
            </a:pPr>
            <a:r>
              <a:rPr lang="en-US" dirty="0">
                <a:solidFill>
                  <a:srgbClr val="3D3D3D"/>
                </a:solidFill>
                <a:latin typeface="+mj-lt"/>
              </a:rPr>
              <a:t>Hang up the phone and do not answer it. </a:t>
            </a:r>
          </a:p>
          <a:p>
            <a:pPr marL="341313" indent="-341313">
              <a:spcBef>
                <a:spcPts val="0"/>
              </a:spcBef>
              <a:spcAft>
                <a:spcPts val="1600"/>
              </a:spcAft>
              <a:defRPr/>
            </a:pPr>
            <a:r>
              <a:rPr lang="en-US" dirty="0">
                <a:solidFill>
                  <a:srgbClr val="3D3D3D"/>
                </a:solidFill>
                <a:latin typeface="+mj-lt"/>
              </a:rPr>
              <a:t>Call personnel and provide information.</a:t>
            </a:r>
          </a:p>
          <a:p>
            <a:pPr marL="341313" indent="-341313">
              <a:spcBef>
                <a:spcPts val="0"/>
              </a:spcBef>
              <a:spcAft>
                <a:spcPts val="300"/>
              </a:spcAft>
              <a:defRPr/>
            </a:pPr>
            <a:r>
              <a:rPr lang="en-US" dirty="0">
                <a:solidFill>
                  <a:srgbClr val="3D3D3D"/>
                </a:solidFill>
                <a:latin typeface="+mj-lt"/>
              </a:rPr>
              <a:t>If a description of the bomb location was given:</a:t>
            </a:r>
          </a:p>
          <a:p>
            <a:pPr marL="685800" indent="-342900">
              <a:spcBef>
                <a:spcPts val="0"/>
              </a:spcBef>
              <a:spcAft>
                <a:spcPts val="300"/>
              </a:spcAft>
              <a:buFont typeface="Tahoma" panose="020B0604030504040204" pitchFamily="34" charset="0"/>
              <a:buChar char="‒"/>
              <a:defRPr/>
            </a:pPr>
            <a:r>
              <a:rPr lang="en-US" dirty="0">
                <a:solidFill>
                  <a:srgbClr val="3D3D3D"/>
                </a:solidFill>
                <a:latin typeface="+mj-lt"/>
              </a:rPr>
              <a:t>Communicate this information. </a:t>
            </a:r>
          </a:p>
          <a:p>
            <a:pPr marL="685800" indent="-342900">
              <a:spcBef>
                <a:spcPts val="0"/>
              </a:spcBef>
              <a:spcAft>
                <a:spcPts val="1600"/>
              </a:spcAft>
              <a:buFont typeface="Tahoma" panose="020B0604030504040204" pitchFamily="34" charset="0"/>
              <a:buChar char="‒"/>
              <a:defRPr/>
            </a:pPr>
            <a:r>
              <a:rPr lang="en-US" dirty="0">
                <a:solidFill>
                  <a:srgbClr val="3D3D3D"/>
                </a:solidFill>
                <a:latin typeface="+mj-lt"/>
              </a:rPr>
              <a:t>Determine whether the caller appeared familiar with the facility.</a:t>
            </a:r>
          </a:p>
          <a:p>
            <a:pPr marL="341313" indent="-341313">
              <a:spcBef>
                <a:spcPts val="0"/>
              </a:spcBef>
              <a:spcAft>
                <a:spcPts val="1600"/>
              </a:spcAft>
              <a:defRPr/>
            </a:pPr>
            <a:r>
              <a:rPr lang="en-US" dirty="0">
                <a:solidFill>
                  <a:srgbClr val="3D3D3D"/>
                </a:solidFill>
                <a:latin typeface="+mj-lt"/>
              </a:rPr>
              <a:t>Write out the message. </a:t>
            </a:r>
          </a:p>
          <a:p>
            <a:pPr marL="341313" indent="-341313">
              <a:spcBef>
                <a:spcPts val="0"/>
              </a:spcBef>
              <a:spcAft>
                <a:spcPts val="1200"/>
              </a:spcAft>
              <a:defRPr/>
            </a:pPr>
            <a:r>
              <a:rPr lang="en-US" dirty="0">
                <a:solidFill>
                  <a:srgbClr val="3D3D3D"/>
                </a:solidFill>
                <a:latin typeface="+mj-lt"/>
              </a:rPr>
              <a:t>Notify your supervisor.</a:t>
            </a:r>
          </a:p>
        </p:txBody>
      </p:sp>
      <p:sp>
        <p:nvSpPr>
          <p:cNvPr id="2" name="Title 1"/>
          <p:cNvSpPr>
            <a:spLocks noGrp="1"/>
          </p:cNvSpPr>
          <p:nvPr>
            <p:ph type="title"/>
          </p:nvPr>
        </p:nvSpPr>
        <p:spPr/>
        <p:txBody>
          <a:bodyPr/>
          <a:lstStyle/>
          <a:p>
            <a:r>
              <a:rPr lang="en-US" dirty="0">
                <a:latin typeface="+mj-lt"/>
              </a:rPr>
              <a:t>At the End of the Call</a:t>
            </a:r>
          </a:p>
        </p:txBody>
      </p:sp>
      <p:sp>
        <p:nvSpPr>
          <p:cNvPr id="8" name="Rectangle 7"/>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5  </a:t>
            </a:r>
            <a:r>
              <a:rPr lang="en-US" altLang="en-US" sz="1000" kern="0" dirty="0">
                <a:solidFill>
                  <a:srgbClr val="FA834E"/>
                </a:solidFill>
                <a:latin typeface="+mj-lt"/>
                <a:ea typeface="Open Sans" panose="020B0606030504020204" pitchFamily="34" charset="0"/>
                <a:cs typeface="Open Sans" panose="020B0606030504020204" pitchFamily="34" charset="0"/>
              </a:rPr>
              <a:t>  </a:t>
            </a:r>
            <a:r>
              <a:rPr lang="en-US" altLang="en-US" sz="1000" b="0" kern="0" dirty="0">
                <a:solidFill>
                  <a:srgbClr val="FA834E"/>
                </a:solidFill>
                <a:latin typeface="+mj-lt"/>
                <a:ea typeface="Open Sans" panose="020B0606030504020204" pitchFamily="34" charset="0"/>
                <a:cs typeface="Open Sans" panose="020B0606030504020204" pitchFamily="34" charset="0"/>
              </a:rPr>
              <a:t>Telephone Bomb Threats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621756" y="457200"/>
            <a:ext cx="6705600" cy="762000"/>
          </a:xfrm>
          <a:prstGeom prst="rect">
            <a:avLst/>
          </a:prstGeom>
          <a:noFill/>
          <a:ln>
            <a:miter lim="800000"/>
            <a:headEnd/>
            <a:tailEnd/>
          </a:ln>
        </p:spPr>
        <p:txBody>
          <a:bodyPr lIns="91485" tIns="45742" rIns="91485" bIns="45742" anchor="t" anchorCtr="0"/>
          <a:lstStyle/>
          <a:p>
            <a:pPr algn="l" eaLnBrk="1" hangingPunct="1"/>
            <a:r>
              <a:rPr lang="en-US" altLang="en-US" sz="2600" b="1" dirty="0">
                <a:latin typeface="+mj-lt"/>
              </a:rPr>
              <a:t>Severe Weather and Natural Disasters</a:t>
            </a:r>
          </a:p>
        </p:txBody>
      </p:sp>
      <p:sp>
        <p:nvSpPr>
          <p:cNvPr id="12291" name="Rectangle 3"/>
          <p:cNvSpPr>
            <a:spLocks noGrp="1" noChangeArrowheads="1"/>
          </p:cNvSpPr>
          <p:nvPr>
            <p:ph idx="4294967295"/>
          </p:nvPr>
        </p:nvSpPr>
        <p:spPr>
          <a:xfrm>
            <a:off x="2606676" y="1371600"/>
            <a:ext cx="4495799" cy="4114800"/>
          </a:xfrm>
          <a:prstGeom prst="rect">
            <a:avLst/>
          </a:prstGeom>
        </p:spPr>
        <p:txBody>
          <a:bodyPr/>
          <a:lstStyle/>
          <a:p>
            <a:pPr marL="0" indent="0">
              <a:spcBef>
                <a:spcPts val="0"/>
              </a:spcBef>
              <a:spcAft>
                <a:spcPts val="1000"/>
              </a:spcAft>
              <a:buNone/>
            </a:pPr>
            <a:r>
              <a:rPr lang="en-US" sz="1300" b="1" dirty="0">
                <a:solidFill>
                  <a:srgbClr val="E65F25"/>
                </a:solidFill>
                <a:latin typeface="+mj-lt"/>
                <a:ea typeface="Open Sans" panose="020B0606030504020204" pitchFamily="34" charset="0"/>
                <a:cs typeface="Open Sans" panose="020B0606030504020204" pitchFamily="34" charset="0"/>
              </a:rPr>
              <a:t>What you need to know:</a:t>
            </a:r>
          </a:p>
          <a:p>
            <a:pPr marL="342900" indent="-342900">
              <a:spcBef>
                <a:spcPts val="0"/>
              </a:spcBef>
              <a:spcAft>
                <a:spcPts val="300"/>
              </a:spcAft>
              <a:buFont typeface="+mj-lt"/>
              <a:buAutoNum type="arabicPeriod"/>
            </a:pPr>
            <a:r>
              <a:rPr lang="en-US" altLang="en-US" sz="1300" dirty="0">
                <a:solidFill>
                  <a:srgbClr val="3D3D3D"/>
                </a:solidFill>
                <a:latin typeface="+mj-lt"/>
                <a:ea typeface="Open Sans" panose="020B0606030504020204" pitchFamily="34" charset="0"/>
                <a:cs typeface="Open Sans" panose="020B0606030504020204" pitchFamily="34" charset="0"/>
              </a:rPr>
              <a:t>General procedures for:</a:t>
            </a:r>
          </a:p>
          <a:p>
            <a:pPr marL="682625" lvl="1" indent="-341313">
              <a:spcBef>
                <a:spcPts val="0"/>
              </a:spcBef>
              <a:spcAft>
                <a:spcPts val="300"/>
              </a:spcAft>
            </a:pPr>
            <a:r>
              <a:rPr lang="en-US" altLang="en-US" sz="1300" dirty="0">
                <a:solidFill>
                  <a:srgbClr val="3D3D3D"/>
                </a:solidFill>
                <a:latin typeface="+mj-lt"/>
                <a:ea typeface="Open Sans" panose="020B0606030504020204" pitchFamily="34" charset="0"/>
                <a:cs typeface="Open Sans" panose="020B0606030504020204" pitchFamily="34" charset="0"/>
              </a:rPr>
              <a:t>Tornadoes</a:t>
            </a:r>
          </a:p>
          <a:p>
            <a:pPr marL="682625" lvl="1" indent="-341313">
              <a:spcBef>
                <a:spcPts val="0"/>
              </a:spcBef>
              <a:spcAft>
                <a:spcPts val="300"/>
              </a:spcAft>
            </a:pPr>
            <a:r>
              <a:rPr lang="en-US" altLang="en-US" sz="1300" dirty="0">
                <a:solidFill>
                  <a:srgbClr val="3D3D3D"/>
                </a:solidFill>
                <a:latin typeface="+mj-lt"/>
                <a:ea typeface="Open Sans" panose="020B0606030504020204" pitchFamily="34" charset="0"/>
                <a:cs typeface="Open Sans" panose="020B0606030504020204" pitchFamily="34" charset="0"/>
              </a:rPr>
              <a:t>Earthquakes</a:t>
            </a:r>
          </a:p>
          <a:p>
            <a:pPr marL="682625" lvl="1" indent="-341313">
              <a:spcBef>
                <a:spcPts val="0"/>
              </a:spcBef>
              <a:spcAft>
                <a:spcPts val="300"/>
              </a:spcAft>
            </a:pPr>
            <a:r>
              <a:rPr lang="en-US" altLang="en-US" sz="1300" dirty="0">
                <a:solidFill>
                  <a:srgbClr val="3D3D3D"/>
                </a:solidFill>
                <a:latin typeface="+mj-lt"/>
                <a:ea typeface="Open Sans" panose="020B0606030504020204" pitchFamily="34" charset="0"/>
                <a:cs typeface="Open Sans" panose="020B0606030504020204" pitchFamily="34" charset="0"/>
              </a:rPr>
              <a:t>Flood or tsunamis</a:t>
            </a:r>
          </a:p>
          <a:p>
            <a:pPr marL="682625" lvl="1" indent="-341313">
              <a:spcBef>
                <a:spcPts val="0"/>
              </a:spcBef>
              <a:spcAft>
                <a:spcPts val="300"/>
              </a:spcAft>
            </a:pPr>
            <a:r>
              <a:rPr lang="en-US" altLang="en-US" sz="1300" dirty="0">
                <a:solidFill>
                  <a:srgbClr val="3D3D3D"/>
                </a:solidFill>
                <a:latin typeface="+mj-lt"/>
                <a:ea typeface="Open Sans" panose="020B0606030504020204" pitchFamily="34" charset="0"/>
                <a:cs typeface="Open Sans" panose="020B0606030504020204" pitchFamily="34" charset="0"/>
              </a:rPr>
              <a:t>Hurricanes</a:t>
            </a:r>
          </a:p>
          <a:p>
            <a:pPr marL="682625" lvl="1" indent="-341313">
              <a:spcBef>
                <a:spcPts val="0"/>
              </a:spcBef>
              <a:spcAft>
                <a:spcPts val="1300"/>
              </a:spcAft>
            </a:pPr>
            <a:r>
              <a:rPr lang="en-US" altLang="en-US" sz="1300" dirty="0">
                <a:solidFill>
                  <a:srgbClr val="3D3D3D"/>
                </a:solidFill>
                <a:latin typeface="+mj-lt"/>
                <a:ea typeface="Open Sans" panose="020B0606030504020204" pitchFamily="34" charset="0"/>
                <a:cs typeface="Open Sans" panose="020B0606030504020204" pitchFamily="34" charset="0"/>
              </a:rPr>
              <a:t>Blizzards</a:t>
            </a:r>
          </a:p>
          <a:p>
            <a:pPr marL="342900" indent="-342900">
              <a:spcBef>
                <a:spcPts val="0"/>
              </a:spcBef>
              <a:spcAft>
                <a:spcPts val="1300"/>
              </a:spcAft>
              <a:buFont typeface="+mj-lt"/>
              <a:buAutoNum type="arabicPeriod"/>
            </a:pPr>
            <a:r>
              <a:rPr lang="en-US" altLang="en-US" sz="1300" dirty="0">
                <a:solidFill>
                  <a:srgbClr val="3D3D3D"/>
                </a:solidFill>
                <a:latin typeface="+mj-lt"/>
                <a:ea typeface="Open Sans" panose="020B0606030504020204" pitchFamily="34" charset="0"/>
                <a:cs typeface="Open Sans" panose="020B0606030504020204" pitchFamily="34" charset="0"/>
              </a:rPr>
              <a:t>How to stay safe while stranded in a vehicle</a:t>
            </a:r>
          </a:p>
        </p:txBody>
      </p:sp>
      <p:sp>
        <p:nvSpPr>
          <p:cNvPr id="6" name="TextBox 5"/>
          <p:cNvSpPr txBox="1"/>
          <p:nvPr/>
        </p:nvSpPr>
        <p:spPr>
          <a:xfrm>
            <a:off x="178207" y="-134005"/>
            <a:ext cx="2133600" cy="4401205"/>
          </a:xfrm>
          <a:prstGeom prst="rect">
            <a:avLst/>
          </a:prstGeom>
          <a:noFill/>
        </p:spPr>
        <p:txBody>
          <a:bodyPr wrap="square" rtlCol="0">
            <a:spAutoFit/>
          </a:bodyPr>
          <a:lstStyle/>
          <a:p>
            <a:r>
              <a:rPr lang="en-US" sz="28000" b="1" dirty="0">
                <a:solidFill>
                  <a:srgbClr val="FA834E"/>
                </a:solidFill>
              </a:rPr>
              <a:t>6</a:t>
            </a:r>
          </a:p>
        </p:txBody>
      </p:sp>
      <p:cxnSp>
        <p:nvCxnSpPr>
          <p:cNvPr id="7" name="Straight Connector 6"/>
          <p:cNvCxnSpPr/>
          <p:nvPr/>
        </p:nvCxnSpPr>
        <p:spPr>
          <a:xfrm>
            <a:off x="2527021" y="533400"/>
            <a:ext cx="0" cy="5029200"/>
          </a:xfrm>
          <a:prstGeom prst="line">
            <a:avLst/>
          </a:prstGeom>
          <a:ln w="19050">
            <a:solidFill>
              <a:srgbClr val="CCCC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045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  </a:t>
            </a:r>
            <a:r>
              <a:rPr lang="en-US" altLang="en-US" sz="1000" kern="0" dirty="0">
                <a:solidFill>
                  <a:srgbClr val="FA834E"/>
                </a:solidFill>
                <a:latin typeface="+mj-lt"/>
                <a:ea typeface="Open Sans" panose="020B0606030504020204" pitchFamily="34" charset="0"/>
                <a:cs typeface="Open Sans" panose="020B0606030504020204" pitchFamily="34" charset="0"/>
              </a:rPr>
              <a:t>    </a:t>
            </a:r>
            <a:r>
              <a:rPr lang="en-US" altLang="en-US" sz="1000" b="0" kern="0" dirty="0">
                <a:solidFill>
                  <a:srgbClr val="FA834E"/>
                </a:solidFill>
                <a:latin typeface="+mj-lt"/>
                <a:ea typeface="Open Sans" panose="020B0606030504020204" pitchFamily="34" charset="0"/>
                <a:cs typeface="Open Sans" panose="020B0606030504020204" pitchFamily="34" charset="0"/>
              </a:rPr>
              <a:t>Introduction</a:t>
            </a:r>
          </a:p>
        </p:txBody>
      </p:sp>
      <p:sp>
        <p:nvSpPr>
          <p:cNvPr id="2" name="Title 1"/>
          <p:cNvSpPr>
            <a:spLocks noGrp="1"/>
          </p:cNvSpPr>
          <p:nvPr>
            <p:ph type="title"/>
          </p:nvPr>
        </p:nvSpPr>
        <p:spPr/>
        <p:txBody>
          <a:bodyPr/>
          <a:lstStyle/>
          <a:p>
            <a:r>
              <a:rPr lang="en-US" dirty="0">
                <a:latin typeface="+mj-lt"/>
              </a:rPr>
              <a:t>Learning Objectives</a:t>
            </a:r>
          </a:p>
        </p:txBody>
      </p:sp>
      <p:sp>
        <p:nvSpPr>
          <p:cNvPr id="5" name="Content Placeholder 4"/>
          <p:cNvSpPr>
            <a:spLocks noGrp="1"/>
          </p:cNvSpPr>
          <p:nvPr>
            <p:ph idx="1"/>
          </p:nvPr>
        </p:nvSpPr>
        <p:spPr/>
        <p:txBody>
          <a:bodyPr/>
          <a:lstStyle/>
          <a:p>
            <a:r>
              <a:rPr lang="en-US" dirty="0">
                <a:latin typeface="+mj-lt"/>
              </a:rPr>
              <a:t>Develop an emergency action plan</a:t>
            </a:r>
          </a:p>
          <a:p>
            <a:r>
              <a:rPr lang="en-US" dirty="0">
                <a:latin typeface="+mj-lt"/>
              </a:rPr>
              <a:t>Assign responsibilities</a:t>
            </a:r>
          </a:p>
          <a:p>
            <a:r>
              <a:rPr lang="en-US" dirty="0">
                <a:latin typeface="+mj-lt"/>
              </a:rPr>
              <a:t>Understand the process</a:t>
            </a:r>
          </a:p>
          <a:p>
            <a:r>
              <a:rPr lang="en-US" dirty="0">
                <a:latin typeface="+mj-lt"/>
              </a:rPr>
              <a:t>Learn steps in handling emergencies</a:t>
            </a:r>
          </a:p>
          <a:p>
            <a:r>
              <a:rPr lang="en-US" dirty="0">
                <a:latin typeface="+mj-lt"/>
              </a:rPr>
              <a:t>Address natural disasters that may affect the workplace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830" r="31989"/>
          <a:stretch/>
        </p:blipFill>
        <p:spPr>
          <a:xfrm>
            <a:off x="4983163" y="0"/>
            <a:ext cx="4800600" cy="5867401"/>
          </a:xfrm>
          <a:prstGeom prst="rect">
            <a:avLst/>
          </a:prstGeom>
        </p:spPr>
      </p:pic>
      <p:sp>
        <p:nvSpPr>
          <p:cNvPr id="7373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z="2900" dirty="0">
                <a:solidFill>
                  <a:srgbClr val="4A72A8"/>
                </a:solidFill>
                <a:latin typeface="+mj-lt"/>
              </a:rPr>
              <a:t>Tornadoes</a:t>
            </a:r>
          </a:p>
        </p:txBody>
      </p:sp>
      <p:sp>
        <p:nvSpPr>
          <p:cNvPr id="3" name="Content Placeholder 2"/>
          <p:cNvSpPr>
            <a:spLocks noGrp="1"/>
          </p:cNvSpPr>
          <p:nvPr>
            <p:ph idx="1"/>
          </p:nvPr>
        </p:nvSpPr>
        <p:spPr/>
        <p:txBody>
          <a:bodyPr/>
          <a:lstStyle/>
          <a:p>
            <a:pPr marL="341313" indent="-341313">
              <a:spcBef>
                <a:spcPts val="0"/>
              </a:spcBef>
              <a:spcAft>
                <a:spcPts val="1600"/>
              </a:spcAft>
              <a:defRPr/>
            </a:pPr>
            <a:r>
              <a:rPr lang="en-US" dirty="0">
                <a:solidFill>
                  <a:srgbClr val="3D3D3D"/>
                </a:solidFill>
                <a:latin typeface="+mj-lt"/>
              </a:rPr>
              <a:t>Immediately go to your designated on-site shelter.</a:t>
            </a:r>
          </a:p>
          <a:p>
            <a:pPr marL="341313" indent="-341313">
              <a:spcBef>
                <a:spcPts val="0"/>
              </a:spcBef>
              <a:spcAft>
                <a:spcPts val="1600"/>
              </a:spcAft>
              <a:defRPr/>
            </a:pPr>
            <a:r>
              <a:rPr lang="en-US" dirty="0">
                <a:solidFill>
                  <a:srgbClr val="3D3D3D"/>
                </a:solidFill>
                <a:latin typeface="+mj-lt"/>
              </a:rPr>
              <a:t>If there is no on-site shelter, go to a windowless, interior room or hallway on the lowest floor.</a:t>
            </a:r>
          </a:p>
          <a:p>
            <a:pPr marL="341313" indent="-341313">
              <a:spcBef>
                <a:spcPts val="0"/>
              </a:spcBef>
              <a:spcAft>
                <a:spcPts val="1600"/>
              </a:spcAft>
              <a:defRPr/>
            </a:pPr>
            <a:r>
              <a:rPr lang="en-US" dirty="0">
                <a:solidFill>
                  <a:srgbClr val="3D3D3D"/>
                </a:solidFill>
                <a:latin typeface="+mj-lt"/>
              </a:rPr>
              <a:t>Stay away from outside walls and windows.</a:t>
            </a:r>
          </a:p>
          <a:p>
            <a:pPr marL="341313" indent="-341313">
              <a:spcBef>
                <a:spcPts val="0"/>
              </a:spcBef>
              <a:spcAft>
                <a:spcPts val="1600"/>
              </a:spcAft>
              <a:defRPr/>
            </a:pPr>
            <a:r>
              <a:rPr lang="en-US" dirty="0">
                <a:solidFill>
                  <a:srgbClr val="3D3D3D"/>
                </a:solidFill>
                <a:latin typeface="+mj-lt"/>
              </a:rPr>
              <a:t>Use your arms to protect your head and neck.</a:t>
            </a:r>
          </a:p>
          <a:p>
            <a:pPr marL="341313" indent="-341313">
              <a:spcBef>
                <a:spcPts val="0"/>
              </a:spcBef>
              <a:spcAft>
                <a:spcPts val="600"/>
              </a:spcAft>
              <a:defRPr/>
            </a:pPr>
            <a:r>
              <a:rPr lang="en-US" dirty="0">
                <a:solidFill>
                  <a:srgbClr val="3D3D3D"/>
                </a:solidFill>
                <a:latin typeface="+mj-lt"/>
              </a:rPr>
              <a:t>Remain sheltered.</a:t>
            </a:r>
          </a:p>
          <a:p>
            <a:pPr>
              <a:defRPr/>
            </a:pPr>
            <a:endParaRPr lang="en-US" dirty="0">
              <a:solidFill>
                <a:srgbClr val="3D3D3D"/>
              </a:solidFill>
              <a:latin typeface="+mj-lt"/>
            </a:endParaRPr>
          </a:p>
        </p:txBody>
      </p:sp>
      <p:sp>
        <p:nvSpPr>
          <p:cNvPr id="5" name="Rectangle 4"/>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6  </a:t>
            </a:r>
            <a:r>
              <a:rPr lang="en-US" altLang="en-US" sz="1000" kern="0" dirty="0">
                <a:solidFill>
                  <a:srgbClr val="FA834E"/>
                </a:solidFill>
                <a:latin typeface="+mj-lt"/>
                <a:ea typeface="Open Sans" panose="020B0606030504020204" pitchFamily="34" charset="0"/>
                <a:cs typeface="Open Sans" panose="020B0606030504020204" pitchFamily="34" charset="0"/>
              </a:rPr>
              <a:t>  </a:t>
            </a:r>
            <a:r>
              <a:rPr lang="en-US" altLang="en-US" sz="1000" b="0" kern="0" dirty="0">
                <a:solidFill>
                  <a:srgbClr val="FA834E"/>
                </a:solidFill>
                <a:latin typeface="+mj-lt"/>
                <a:ea typeface="Open Sans" panose="020B0606030504020204" pitchFamily="34" charset="0"/>
                <a:cs typeface="Open Sans" panose="020B0606030504020204" pitchFamily="34" charset="0"/>
              </a:rPr>
              <a:t>Severe Weather and Natural Disasters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775" y="1447800"/>
            <a:ext cx="4457700" cy="2971800"/>
          </a:xfrm>
          <a:prstGeom prst="rect">
            <a:avLst/>
          </a:prstGeom>
        </p:spPr>
      </p:pic>
      <p:sp>
        <p:nvSpPr>
          <p:cNvPr id="3" name="Content Placeholder 2"/>
          <p:cNvSpPr>
            <a:spLocks noGrp="1"/>
          </p:cNvSpPr>
          <p:nvPr>
            <p:ph idx="1"/>
          </p:nvPr>
        </p:nvSpPr>
        <p:spPr>
          <a:xfrm>
            <a:off x="320674" y="1371600"/>
            <a:ext cx="4342607" cy="4224232"/>
          </a:xfrm>
        </p:spPr>
        <p:txBody>
          <a:bodyPr/>
          <a:lstStyle/>
          <a:p>
            <a:pPr marL="341313" indent="-341313">
              <a:spcBef>
                <a:spcPts val="0"/>
              </a:spcBef>
              <a:spcAft>
                <a:spcPts val="1000"/>
              </a:spcAft>
              <a:defRPr/>
            </a:pPr>
            <a:r>
              <a:rPr lang="en-US" dirty="0">
                <a:solidFill>
                  <a:srgbClr val="3D3D3D"/>
                </a:solidFill>
                <a:latin typeface="+mj-lt"/>
              </a:rPr>
              <a:t>Get under a protective structure and hold on.</a:t>
            </a:r>
          </a:p>
          <a:p>
            <a:pPr marL="341313" indent="-341313">
              <a:spcBef>
                <a:spcPts val="0"/>
              </a:spcBef>
              <a:spcAft>
                <a:spcPts val="1000"/>
              </a:spcAft>
              <a:defRPr/>
            </a:pPr>
            <a:r>
              <a:rPr lang="en-US" dirty="0">
                <a:solidFill>
                  <a:srgbClr val="3D3D3D"/>
                </a:solidFill>
                <a:latin typeface="+mj-lt"/>
              </a:rPr>
              <a:t>Keep your head down.</a:t>
            </a:r>
          </a:p>
          <a:p>
            <a:pPr marL="341313" indent="-341313">
              <a:spcBef>
                <a:spcPts val="0"/>
              </a:spcBef>
              <a:spcAft>
                <a:spcPts val="1000"/>
              </a:spcAft>
              <a:defRPr/>
            </a:pPr>
            <a:r>
              <a:rPr lang="en-US" dirty="0">
                <a:solidFill>
                  <a:srgbClr val="3D3D3D"/>
                </a:solidFill>
                <a:latin typeface="+mj-lt"/>
              </a:rPr>
              <a:t>Keep away from overhead fixtures, windows, filing cabinets, and electrical power sources.</a:t>
            </a:r>
          </a:p>
          <a:p>
            <a:pPr marL="341313" indent="-341313">
              <a:spcBef>
                <a:spcPts val="0"/>
              </a:spcBef>
              <a:spcAft>
                <a:spcPts val="1000"/>
              </a:spcAft>
              <a:defRPr/>
            </a:pPr>
            <a:r>
              <a:rPr lang="en-US" dirty="0">
                <a:solidFill>
                  <a:srgbClr val="3D3D3D"/>
                </a:solidFill>
                <a:latin typeface="+mj-lt"/>
              </a:rPr>
              <a:t>Stay in your safe place and remain calm.</a:t>
            </a:r>
          </a:p>
          <a:p>
            <a:pPr marL="341313" indent="-341313">
              <a:spcBef>
                <a:spcPts val="0"/>
              </a:spcBef>
              <a:spcAft>
                <a:spcPts val="1000"/>
              </a:spcAft>
              <a:defRPr/>
            </a:pPr>
            <a:r>
              <a:rPr lang="en-US" dirty="0">
                <a:solidFill>
                  <a:srgbClr val="3D3D3D"/>
                </a:solidFill>
                <a:latin typeface="+mj-lt"/>
              </a:rPr>
              <a:t>Evacuate only if instructed.</a:t>
            </a:r>
          </a:p>
          <a:p>
            <a:pPr marL="341313" indent="-341313">
              <a:spcBef>
                <a:spcPts val="0"/>
              </a:spcBef>
              <a:spcAft>
                <a:spcPts val="1000"/>
              </a:spcAft>
              <a:defRPr/>
            </a:pPr>
            <a:r>
              <a:rPr lang="en-US" dirty="0">
                <a:solidFill>
                  <a:srgbClr val="3D3D3D"/>
                </a:solidFill>
                <a:latin typeface="+mj-lt"/>
              </a:rPr>
              <a:t>If outside, stay outside, and move away from buildings, trees, and power lines.</a:t>
            </a:r>
          </a:p>
          <a:p>
            <a:pPr marL="341313" indent="-341313">
              <a:spcBef>
                <a:spcPts val="0"/>
              </a:spcBef>
              <a:spcAft>
                <a:spcPts val="1000"/>
              </a:spcAft>
              <a:defRPr/>
            </a:pPr>
            <a:r>
              <a:rPr lang="en-US" dirty="0">
                <a:solidFill>
                  <a:srgbClr val="3D3D3D"/>
                </a:solidFill>
                <a:latin typeface="+mj-lt"/>
              </a:rPr>
              <a:t>Be on the lookout for fires.</a:t>
            </a:r>
          </a:p>
          <a:p>
            <a:pPr marL="341313" indent="-341313">
              <a:spcBef>
                <a:spcPts val="0"/>
              </a:spcBef>
              <a:spcAft>
                <a:spcPts val="1000"/>
              </a:spcAft>
              <a:defRPr/>
            </a:pPr>
            <a:r>
              <a:rPr lang="en-US" dirty="0">
                <a:solidFill>
                  <a:srgbClr val="3D3D3D"/>
                </a:solidFill>
                <a:latin typeface="+mj-lt"/>
              </a:rPr>
              <a:t>Be ready for aftershocks.</a:t>
            </a:r>
          </a:p>
        </p:txBody>
      </p:sp>
      <p:sp>
        <p:nvSpPr>
          <p:cNvPr id="2" name="Title 1"/>
          <p:cNvSpPr>
            <a:spLocks noGrp="1"/>
          </p:cNvSpPr>
          <p:nvPr>
            <p:ph type="title"/>
          </p:nvPr>
        </p:nvSpPr>
        <p:spPr/>
        <p:txBody>
          <a:bodyPr/>
          <a:lstStyle/>
          <a:p>
            <a:r>
              <a:rPr lang="en-US" dirty="0">
                <a:latin typeface="+mj-lt"/>
              </a:rPr>
              <a:t>Earthquakes</a:t>
            </a:r>
          </a:p>
        </p:txBody>
      </p:sp>
      <p:sp>
        <p:nvSpPr>
          <p:cNvPr id="7" name="Rectangle 6"/>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6  </a:t>
            </a:r>
            <a:r>
              <a:rPr lang="en-US" altLang="en-US" sz="1000" kern="0" dirty="0">
                <a:solidFill>
                  <a:srgbClr val="FA834E"/>
                </a:solidFill>
                <a:latin typeface="+mj-lt"/>
                <a:ea typeface="Open Sans" panose="020B0606030504020204" pitchFamily="34" charset="0"/>
                <a:cs typeface="Open Sans" panose="020B0606030504020204" pitchFamily="34" charset="0"/>
              </a:rPr>
              <a:t>  </a:t>
            </a:r>
            <a:r>
              <a:rPr lang="en-US" altLang="en-US" sz="1000" b="0" kern="0" dirty="0">
                <a:solidFill>
                  <a:srgbClr val="FA834E"/>
                </a:solidFill>
                <a:latin typeface="+mj-lt"/>
                <a:ea typeface="Open Sans" panose="020B0606030504020204" pitchFamily="34" charset="0"/>
                <a:cs typeface="Open Sans" panose="020B0606030504020204" pitchFamily="34" charset="0"/>
              </a:rPr>
              <a:t>Severe Weather and Natural Disasters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mj-lt"/>
              </a:rPr>
              <a:t>Flood or Tsunami</a:t>
            </a:r>
          </a:p>
        </p:txBody>
      </p:sp>
      <p:sp>
        <p:nvSpPr>
          <p:cNvPr id="3" name="Content Placeholder 2"/>
          <p:cNvSpPr>
            <a:spLocks noGrp="1"/>
          </p:cNvSpPr>
          <p:nvPr>
            <p:ph idx="1"/>
          </p:nvPr>
        </p:nvSpPr>
        <p:spPr/>
        <p:txBody>
          <a:bodyPr/>
          <a:lstStyle/>
          <a:p>
            <a:pPr marL="341313" indent="-341313">
              <a:spcBef>
                <a:spcPts val="0"/>
              </a:spcBef>
              <a:spcAft>
                <a:spcPts val="600"/>
              </a:spcAft>
              <a:defRPr/>
            </a:pPr>
            <a:r>
              <a:rPr lang="en-US" dirty="0">
                <a:solidFill>
                  <a:srgbClr val="3D3D3D"/>
                </a:solidFill>
                <a:latin typeface="+mj-lt"/>
              </a:rPr>
              <a:t>If indoors:</a:t>
            </a:r>
          </a:p>
          <a:p>
            <a:pPr marL="682625" indent="-341313">
              <a:spcBef>
                <a:spcPts val="0"/>
              </a:spcBef>
              <a:spcAft>
                <a:spcPts val="600"/>
              </a:spcAft>
              <a:buFont typeface="Tahoma" panose="020B0604030504040204" pitchFamily="34" charset="0"/>
              <a:buChar char="‒"/>
              <a:defRPr/>
            </a:pPr>
            <a:r>
              <a:rPr lang="en-US" dirty="0">
                <a:solidFill>
                  <a:srgbClr val="3D3D3D"/>
                </a:solidFill>
                <a:latin typeface="+mj-lt"/>
              </a:rPr>
              <a:t>Be ready to evacuate.</a:t>
            </a:r>
          </a:p>
          <a:p>
            <a:pPr marL="682625" indent="-341313">
              <a:spcBef>
                <a:spcPts val="0"/>
              </a:spcBef>
              <a:spcAft>
                <a:spcPts val="1600"/>
              </a:spcAft>
              <a:buFont typeface="Tahoma" panose="020B0604030504040204" pitchFamily="34" charset="0"/>
              <a:buChar char="‒"/>
              <a:defRPr/>
            </a:pPr>
            <a:r>
              <a:rPr lang="en-US" dirty="0">
                <a:solidFill>
                  <a:srgbClr val="3D3D3D"/>
                </a:solidFill>
                <a:latin typeface="+mj-lt"/>
              </a:rPr>
              <a:t>Follow the recommended routes.</a:t>
            </a:r>
          </a:p>
          <a:p>
            <a:pPr marL="341313" indent="-341313">
              <a:spcBef>
                <a:spcPts val="0"/>
              </a:spcBef>
              <a:spcAft>
                <a:spcPts val="600"/>
              </a:spcAft>
              <a:defRPr/>
            </a:pPr>
            <a:r>
              <a:rPr lang="en-US" dirty="0">
                <a:solidFill>
                  <a:srgbClr val="3D3D3D"/>
                </a:solidFill>
                <a:latin typeface="+mj-lt"/>
              </a:rPr>
              <a:t>If outdoors:  </a:t>
            </a:r>
          </a:p>
          <a:p>
            <a:pPr marL="682625" indent="-341313">
              <a:spcBef>
                <a:spcPts val="0"/>
              </a:spcBef>
              <a:spcAft>
                <a:spcPts val="600"/>
              </a:spcAft>
              <a:buFont typeface="Tahoma" panose="020B0604030504040204" pitchFamily="34" charset="0"/>
              <a:buChar char="‒"/>
              <a:defRPr/>
            </a:pPr>
            <a:r>
              <a:rPr lang="en-US" dirty="0">
                <a:solidFill>
                  <a:srgbClr val="3D3D3D"/>
                </a:solidFill>
                <a:latin typeface="+mj-lt"/>
              </a:rPr>
              <a:t>Follow evacuation routes or climb to high ground and stay there.</a:t>
            </a:r>
          </a:p>
          <a:p>
            <a:pPr marL="682625" indent="-341313">
              <a:spcBef>
                <a:spcPts val="0"/>
              </a:spcBef>
              <a:spcAft>
                <a:spcPts val="600"/>
              </a:spcAft>
              <a:buFont typeface="Tahoma" panose="020B0604030504040204" pitchFamily="34" charset="0"/>
              <a:buChar char="‒"/>
              <a:defRPr/>
            </a:pPr>
            <a:r>
              <a:rPr lang="en-US" dirty="0">
                <a:solidFill>
                  <a:srgbClr val="3D3D3D"/>
                </a:solidFill>
                <a:latin typeface="+mj-lt"/>
              </a:rPr>
              <a:t>Avoid walking or driving through water.</a:t>
            </a:r>
          </a:p>
          <a:p>
            <a:pPr marL="682625" indent="-341313">
              <a:spcBef>
                <a:spcPts val="0"/>
              </a:spcBef>
              <a:buFont typeface="Tahoma" panose="020B0604030504040204" pitchFamily="34" charset="0"/>
              <a:buChar char="‒"/>
              <a:defRPr/>
            </a:pPr>
            <a:r>
              <a:rPr lang="en-US" dirty="0">
                <a:solidFill>
                  <a:srgbClr val="3D3D3D"/>
                </a:solidFill>
                <a:latin typeface="+mj-lt"/>
              </a:rPr>
              <a:t>If your vehicle stalls, abandon it.</a:t>
            </a:r>
          </a:p>
          <a:p>
            <a:pPr>
              <a:defRPr/>
            </a:pPr>
            <a:endParaRPr lang="en-US" dirty="0">
              <a:solidFill>
                <a:srgbClr val="3D3D3D"/>
              </a:solidFill>
              <a:latin typeface="+mj-lt"/>
            </a:endParaRPr>
          </a:p>
        </p:txBody>
      </p:sp>
      <p:pic>
        <p:nvPicPr>
          <p:cNvPr id="2" name="Picture 1"/>
          <p:cNvPicPr>
            <a:picLocks noChangeAspect="1"/>
          </p:cNvPicPr>
          <p:nvPr/>
        </p:nvPicPr>
        <p:blipFill rotWithShape="1">
          <a:blip r:embed="rId3"/>
          <a:srcRect l="18416" t="1" r="43874" b="530"/>
          <a:stretch/>
        </p:blipFill>
        <p:spPr bwMode="auto">
          <a:xfrm>
            <a:off x="6464050" y="28575"/>
            <a:ext cx="3319713" cy="583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6  </a:t>
            </a:r>
            <a:r>
              <a:rPr lang="en-US" altLang="en-US" sz="1000" kern="0" dirty="0">
                <a:solidFill>
                  <a:srgbClr val="FA834E"/>
                </a:solidFill>
                <a:latin typeface="+mj-lt"/>
                <a:ea typeface="Open Sans" panose="020B0606030504020204" pitchFamily="34" charset="0"/>
                <a:cs typeface="Open Sans" panose="020B0606030504020204" pitchFamily="34" charset="0"/>
              </a:rPr>
              <a:t>  </a:t>
            </a:r>
            <a:r>
              <a:rPr lang="en-US" altLang="en-US" sz="1000" b="0" kern="0" dirty="0">
                <a:solidFill>
                  <a:srgbClr val="FA834E"/>
                </a:solidFill>
                <a:latin typeface="+mj-lt"/>
                <a:ea typeface="Open Sans" panose="020B0606030504020204" pitchFamily="34" charset="0"/>
                <a:cs typeface="Open Sans" panose="020B0606030504020204" pitchFamily="34" charset="0"/>
              </a:rPr>
              <a:t>Severe Weather and Natural Disasters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mj-lt"/>
              </a:rPr>
              <a:t>Hurricanes</a:t>
            </a:r>
          </a:p>
        </p:txBody>
      </p:sp>
      <p:sp>
        <p:nvSpPr>
          <p:cNvPr id="3" name="Content Placeholder 2"/>
          <p:cNvSpPr>
            <a:spLocks noGrp="1"/>
          </p:cNvSpPr>
          <p:nvPr>
            <p:ph idx="1"/>
          </p:nvPr>
        </p:nvSpPr>
        <p:spPr/>
        <p:txBody>
          <a:bodyPr/>
          <a:lstStyle/>
          <a:p>
            <a:pPr marL="341313" indent="-341313">
              <a:spcBef>
                <a:spcPts val="0"/>
              </a:spcBef>
              <a:spcAft>
                <a:spcPts val="1600"/>
              </a:spcAft>
              <a:defRPr/>
            </a:pPr>
            <a:r>
              <a:rPr lang="en-US" dirty="0">
                <a:solidFill>
                  <a:srgbClr val="3D3D3D"/>
                </a:solidFill>
                <a:latin typeface="+mj-lt"/>
              </a:rPr>
              <a:t>A </a:t>
            </a:r>
            <a:r>
              <a:rPr lang="en-US" b="1" dirty="0">
                <a:solidFill>
                  <a:srgbClr val="3D3D3D"/>
                </a:solidFill>
                <a:latin typeface="+mj-lt"/>
              </a:rPr>
              <a:t>watch</a:t>
            </a:r>
            <a:r>
              <a:rPr lang="en-US" dirty="0">
                <a:solidFill>
                  <a:srgbClr val="3D3D3D"/>
                </a:solidFill>
                <a:latin typeface="+mj-lt"/>
              </a:rPr>
              <a:t> is issued when a hurricane becomes a threat.</a:t>
            </a:r>
          </a:p>
          <a:p>
            <a:pPr marL="341313" indent="-341313">
              <a:spcBef>
                <a:spcPts val="0"/>
              </a:spcBef>
              <a:spcAft>
                <a:spcPts val="1600"/>
              </a:spcAft>
              <a:defRPr/>
            </a:pPr>
            <a:r>
              <a:rPr lang="en-US" dirty="0">
                <a:solidFill>
                  <a:srgbClr val="3D3D3D"/>
                </a:solidFill>
                <a:latin typeface="+mj-lt"/>
              </a:rPr>
              <a:t>A </a:t>
            </a:r>
            <a:r>
              <a:rPr lang="en-US" b="1" dirty="0">
                <a:solidFill>
                  <a:srgbClr val="3D3D3D"/>
                </a:solidFill>
                <a:latin typeface="+mj-lt"/>
              </a:rPr>
              <a:t>warning</a:t>
            </a:r>
            <a:r>
              <a:rPr lang="en-US" dirty="0">
                <a:solidFill>
                  <a:srgbClr val="3D3D3D"/>
                </a:solidFill>
                <a:latin typeface="+mj-lt"/>
              </a:rPr>
              <a:t> is issued when winds of 74 mph or dangerously high water is expected within 24 hours.</a:t>
            </a:r>
          </a:p>
          <a:p>
            <a:pPr marL="341313" indent="-341313">
              <a:spcBef>
                <a:spcPts val="0"/>
              </a:spcBef>
              <a:spcAft>
                <a:spcPts val="300"/>
              </a:spcAft>
              <a:defRPr/>
            </a:pPr>
            <a:r>
              <a:rPr lang="en-US" dirty="0">
                <a:solidFill>
                  <a:srgbClr val="3D3D3D"/>
                </a:solidFill>
                <a:latin typeface="+mj-lt"/>
              </a:rPr>
              <a:t>Once a hurricane watch has been issued: </a:t>
            </a:r>
          </a:p>
          <a:p>
            <a:pPr marL="685800" indent="-342900">
              <a:spcBef>
                <a:spcPts val="0"/>
              </a:spcBef>
              <a:spcAft>
                <a:spcPts val="300"/>
              </a:spcAft>
              <a:buFont typeface="Tahoma" panose="020B0604030504040204" pitchFamily="34" charset="0"/>
              <a:buChar char="‒"/>
              <a:defRPr/>
            </a:pPr>
            <a:r>
              <a:rPr lang="en-US" dirty="0">
                <a:solidFill>
                  <a:srgbClr val="3D3D3D"/>
                </a:solidFill>
                <a:latin typeface="+mj-lt"/>
              </a:rPr>
              <a:t>Stay calm.</a:t>
            </a:r>
          </a:p>
          <a:p>
            <a:pPr marL="685800" indent="-342900">
              <a:spcBef>
                <a:spcPts val="0"/>
              </a:spcBef>
              <a:spcAft>
                <a:spcPts val="300"/>
              </a:spcAft>
              <a:buFont typeface="Tahoma" panose="020B0604030504040204" pitchFamily="34" charset="0"/>
              <a:buChar char="‒"/>
              <a:defRPr/>
            </a:pPr>
            <a:r>
              <a:rPr lang="en-US" dirty="0">
                <a:solidFill>
                  <a:srgbClr val="3D3D3D"/>
                </a:solidFill>
                <a:latin typeface="+mj-lt"/>
              </a:rPr>
              <a:t>Await instructions.</a:t>
            </a:r>
          </a:p>
          <a:p>
            <a:pPr marL="685800" indent="-342900">
              <a:spcBef>
                <a:spcPts val="0"/>
              </a:spcBef>
              <a:spcAft>
                <a:spcPts val="300"/>
              </a:spcAft>
              <a:buFont typeface="Tahoma" panose="020B0604030504040204" pitchFamily="34" charset="0"/>
              <a:buChar char="‒"/>
              <a:defRPr/>
            </a:pPr>
            <a:r>
              <a:rPr lang="en-US" dirty="0">
                <a:solidFill>
                  <a:srgbClr val="3D3D3D"/>
                </a:solidFill>
                <a:latin typeface="+mj-lt"/>
              </a:rPr>
              <a:t>Monitor local TV and radio stations.</a:t>
            </a:r>
          </a:p>
          <a:p>
            <a:pPr marL="685800" indent="-342900">
              <a:spcBef>
                <a:spcPts val="0"/>
              </a:spcBef>
              <a:spcAft>
                <a:spcPts val="300"/>
              </a:spcAft>
              <a:buFont typeface="Tahoma" panose="020B0604030504040204" pitchFamily="34" charset="0"/>
              <a:buChar char="‒"/>
              <a:defRPr/>
            </a:pPr>
            <a:r>
              <a:rPr lang="en-US" dirty="0">
                <a:solidFill>
                  <a:srgbClr val="3D3D3D"/>
                </a:solidFill>
                <a:latin typeface="+mj-lt"/>
              </a:rPr>
              <a:t>Secure the building.</a:t>
            </a:r>
          </a:p>
          <a:p>
            <a:pPr marL="685800" indent="-342900">
              <a:spcBef>
                <a:spcPts val="0"/>
              </a:spcBef>
              <a:spcAft>
                <a:spcPts val="300"/>
              </a:spcAft>
              <a:buFont typeface="Tahoma" panose="020B0604030504040204" pitchFamily="34" charset="0"/>
              <a:buChar char="‒"/>
              <a:defRPr/>
            </a:pPr>
            <a:r>
              <a:rPr lang="en-US" dirty="0">
                <a:solidFill>
                  <a:srgbClr val="3D3D3D"/>
                </a:solidFill>
                <a:latin typeface="+mj-lt"/>
              </a:rPr>
              <a:t>Prepare machinery and equipment.</a:t>
            </a:r>
          </a:p>
        </p:txBody>
      </p:sp>
      <p:pic>
        <p:nvPicPr>
          <p:cNvPr id="2" name="Picture 1"/>
          <p:cNvPicPr>
            <a:picLocks noChangeAspect="1"/>
          </p:cNvPicPr>
          <p:nvPr/>
        </p:nvPicPr>
        <p:blipFill rotWithShape="1">
          <a:blip r:embed="rId3"/>
          <a:srcRect l="32271" r="13461"/>
          <a:stretch/>
        </p:blipFill>
        <p:spPr bwMode="auto">
          <a:xfrm>
            <a:off x="4977605" y="28575"/>
            <a:ext cx="4800601" cy="583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6  </a:t>
            </a:r>
            <a:r>
              <a:rPr lang="en-US" altLang="en-US" sz="1000" kern="0" dirty="0">
                <a:solidFill>
                  <a:srgbClr val="FA834E"/>
                </a:solidFill>
                <a:latin typeface="+mj-lt"/>
                <a:ea typeface="Open Sans" panose="020B0606030504020204" pitchFamily="34" charset="0"/>
                <a:cs typeface="Open Sans" panose="020B0606030504020204" pitchFamily="34" charset="0"/>
              </a:rPr>
              <a:t>  </a:t>
            </a:r>
            <a:r>
              <a:rPr lang="en-US" altLang="en-US" sz="1000" b="0" kern="0" dirty="0">
                <a:solidFill>
                  <a:srgbClr val="FA834E"/>
                </a:solidFill>
                <a:latin typeface="+mj-lt"/>
                <a:ea typeface="Open Sans" panose="020B0606030504020204" pitchFamily="34" charset="0"/>
                <a:cs typeface="Open Sans" panose="020B0606030504020204" pitchFamily="34" charset="0"/>
              </a:rPr>
              <a:t>Severe Weather and Natural Disasters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831" y="1600201"/>
            <a:ext cx="4229100" cy="2819400"/>
          </a:xfrm>
          <a:prstGeom prst="rect">
            <a:avLst/>
          </a:prstGeom>
        </p:spPr>
      </p:pic>
      <p:sp>
        <p:nvSpPr>
          <p:cNvPr id="2" name="Title 1"/>
          <p:cNvSpPr>
            <a:spLocks noGrp="1"/>
          </p:cNvSpPr>
          <p:nvPr>
            <p:ph type="title"/>
          </p:nvPr>
        </p:nvSpPr>
        <p:spPr/>
        <p:txBody>
          <a:bodyPr/>
          <a:lstStyle/>
          <a:p>
            <a:r>
              <a:rPr lang="en-US" dirty="0">
                <a:latin typeface="+mj-lt"/>
              </a:rPr>
              <a:t>Hurricanes</a:t>
            </a:r>
          </a:p>
        </p:txBody>
      </p:sp>
      <p:sp>
        <p:nvSpPr>
          <p:cNvPr id="3" name="Content Placeholder 2"/>
          <p:cNvSpPr>
            <a:spLocks noGrp="1"/>
          </p:cNvSpPr>
          <p:nvPr>
            <p:ph idx="1"/>
          </p:nvPr>
        </p:nvSpPr>
        <p:spPr>
          <a:xfrm>
            <a:off x="320674" y="1371600"/>
            <a:ext cx="4647407" cy="4224232"/>
          </a:xfrm>
        </p:spPr>
        <p:txBody>
          <a:bodyPr/>
          <a:lstStyle/>
          <a:p>
            <a:pPr marL="0" indent="0">
              <a:spcBef>
                <a:spcPts val="0"/>
              </a:spcBef>
              <a:spcAft>
                <a:spcPts val="1000"/>
              </a:spcAft>
              <a:buNone/>
              <a:defRPr/>
            </a:pPr>
            <a:r>
              <a:rPr lang="en-US" b="1" dirty="0">
                <a:solidFill>
                  <a:srgbClr val="E65F25"/>
                </a:solidFill>
                <a:latin typeface="+mj-lt"/>
              </a:rPr>
              <a:t>When a hurricane hits:</a:t>
            </a:r>
          </a:p>
          <a:p>
            <a:pPr marL="341313" indent="-341313">
              <a:spcBef>
                <a:spcPts val="0"/>
              </a:spcBef>
              <a:spcAft>
                <a:spcPts val="1600"/>
              </a:spcAft>
              <a:defRPr/>
            </a:pPr>
            <a:r>
              <a:rPr lang="en-US" dirty="0">
                <a:solidFill>
                  <a:srgbClr val="3D3D3D"/>
                </a:solidFill>
                <a:latin typeface="+mj-lt"/>
              </a:rPr>
              <a:t>Remain indoors.</a:t>
            </a:r>
          </a:p>
          <a:p>
            <a:pPr marL="341313" indent="-341313">
              <a:spcBef>
                <a:spcPts val="0"/>
              </a:spcBef>
              <a:spcAft>
                <a:spcPts val="600"/>
              </a:spcAft>
              <a:defRPr/>
            </a:pPr>
            <a:r>
              <a:rPr lang="en-US" dirty="0">
                <a:solidFill>
                  <a:srgbClr val="3D3D3D"/>
                </a:solidFill>
                <a:latin typeface="+mj-lt"/>
              </a:rPr>
              <a:t>Choose a shelter: </a:t>
            </a:r>
          </a:p>
          <a:p>
            <a:pPr marL="682625" indent="-336550">
              <a:spcBef>
                <a:spcPts val="0"/>
              </a:spcBef>
              <a:spcAft>
                <a:spcPts val="600"/>
              </a:spcAft>
              <a:buFont typeface="Tahoma" panose="020B0604030504040204" pitchFamily="34" charset="0"/>
              <a:buChar char="‒"/>
              <a:defRPr/>
            </a:pPr>
            <a:r>
              <a:rPr lang="en-US" dirty="0">
                <a:solidFill>
                  <a:srgbClr val="3D3D3D"/>
                </a:solidFill>
                <a:latin typeface="+mj-lt"/>
              </a:rPr>
              <a:t>A small, interior room without windows on the lowest floor</a:t>
            </a:r>
          </a:p>
          <a:p>
            <a:pPr marL="682625" indent="-336550">
              <a:spcBef>
                <a:spcPts val="0"/>
              </a:spcBef>
              <a:spcAft>
                <a:spcPts val="600"/>
              </a:spcAft>
              <a:buFont typeface="Tahoma" panose="020B0604030504040204" pitchFamily="34" charset="0"/>
              <a:buChar char="‒"/>
              <a:defRPr/>
            </a:pPr>
            <a:r>
              <a:rPr lang="en-US" dirty="0">
                <a:solidFill>
                  <a:srgbClr val="3D3D3D"/>
                </a:solidFill>
                <a:latin typeface="+mj-lt"/>
              </a:rPr>
              <a:t>Hallway away from doors and windows on the lowest floor</a:t>
            </a:r>
          </a:p>
          <a:p>
            <a:pPr marL="682625" indent="-336550">
              <a:spcBef>
                <a:spcPts val="0"/>
              </a:spcBef>
              <a:spcAft>
                <a:spcPts val="1600"/>
              </a:spcAft>
              <a:buFont typeface="Tahoma" panose="020B0604030504040204" pitchFamily="34" charset="0"/>
              <a:buChar char="‒"/>
              <a:defRPr/>
            </a:pPr>
            <a:r>
              <a:rPr lang="en-US" dirty="0">
                <a:solidFill>
                  <a:srgbClr val="3D3D3D"/>
                </a:solidFill>
                <a:latin typeface="+mj-lt"/>
              </a:rPr>
              <a:t>A room with no windows constructed with reinforced concrete, brick, or block</a:t>
            </a:r>
          </a:p>
          <a:p>
            <a:pPr marL="342900" indent="-342900">
              <a:spcBef>
                <a:spcPts val="0"/>
              </a:spcBef>
              <a:defRPr/>
            </a:pPr>
            <a:r>
              <a:rPr lang="en-US" dirty="0">
                <a:solidFill>
                  <a:srgbClr val="3D3D3D"/>
                </a:solidFill>
                <a:latin typeface="+mj-lt"/>
              </a:rPr>
              <a:t>If flooding is expected, avoid the lowest floor. </a:t>
            </a:r>
          </a:p>
          <a:p>
            <a:pPr>
              <a:defRPr/>
            </a:pPr>
            <a:endParaRPr lang="en-US" dirty="0">
              <a:solidFill>
                <a:srgbClr val="3D3D3D"/>
              </a:solidFill>
              <a:latin typeface="+mj-lt"/>
            </a:endParaRPr>
          </a:p>
        </p:txBody>
      </p:sp>
      <p:sp>
        <p:nvSpPr>
          <p:cNvPr id="6" name="Rectangle 5"/>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6  </a:t>
            </a:r>
            <a:r>
              <a:rPr lang="en-US" altLang="en-US" sz="1000" kern="0" dirty="0">
                <a:solidFill>
                  <a:srgbClr val="FA834E"/>
                </a:solidFill>
                <a:latin typeface="+mj-lt"/>
                <a:ea typeface="Open Sans" panose="020B0606030504020204" pitchFamily="34" charset="0"/>
                <a:cs typeface="Open Sans" panose="020B0606030504020204" pitchFamily="34" charset="0"/>
              </a:rPr>
              <a:t>  </a:t>
            </a:r>
            <a:r>
              <a:rPr lang="en-US" altLang="en-US" sz="1000" b="0" kern="0" dirty="0">
                <a:solidFill>
                  <a:srgbClr val="FA834E"/>
                </a:solidFill>
                <a:latin typeface="+mj-lt"/>
                <a:ea typeface="Open Sans" panose="020B0606030504020204" pitchFamily="34" charset="0"/>
                <a:cs typeface="Open Sans" panose="020B0606030504020204" pitchFamily="34" charset="0"/>
              </a:rPr>
              <a:t>Severe Weather and Natural Disasters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mj-lt"/>
              </a:rPr>
              <a:t>Blizzards</a:t>
            </a:r>
          </a:p>
        </p:txBody>
      </p:sp>
      <p:sp>
        <p:nvSpPr>
          <p:cNvPr id="3" name="Content Placeholder 2"/>
          <p:cNvSpPr>
            <a:spLocks noGrp="1"/>
          </p:cNvSpPr>
          <p:nvPr>
            <p:ph idx="1"/>
          </p:nvPr>
        </p:nvSpPr>
        <p:spPr/>
        <p:txBody>
          <a:bodyPr/>
          <a:lstStyle/>
          <a:p>
            <a:pPr marL="341313" indent="-341313">
              <a:spcBef>
                <a:spcPts val="0"/>
              </a:spcBef>
              <a:spcAft>
                <a:spcPts val="1600"/>
              </a:spcAft>
              <a:defRPr/>
            </a:pPr>
            <a:r>
              <a:rPr lang="en-US" dirty="0">
                <a:solidFill>
                  <a:srgbClr val="3D3D3D"/>
                </a:solidFill>
                <a:latin typeface="+mj-lt"/>
              </a:rPr>
              <a:t>Stay calm.</a:t>
            </a:r>
          </a:p>
          <a:p>
            <a:pPr marL="341313" indent="-341313">
              <a:spcBef>
                <a:spcPts val="0"/>
              </a:spcBef>
              <a:spcAft>
                <a:spcPts val="1600"/>
              </a:spcAft>
              <a:defRPr/>
            </a:pPr>
            <a:r>
              <a:rPr lang="en-US" dirty="0">
                <a:solidFill>
                  <a:srgbClr val="3D3D3D"/>
                </a:solidFill>
                <a:latin typeface="+mj-lt"/>
              </a:rPr>
              <a:t>Await instructions.	</a:t>
            </a:r>
          </a:p>
          <a:p>
            <a:pPr marL="341313" indent="-341313">
              <a:spcBef>
                <a:spcPts val="0"/>
              </a:spcBef>
              <a:spcAft>
                <a:spcPts val="1600"/>
              </a:spcAft>
              <a:defRPr/>
            </a:pPr>
            <a:r>
              <a:rPr lang="en-US" dirty="0">
                <a:solidFill>
                  <a:srgbClr val="3D3D3D"/>
                </a:solidFill>
                <a:latin typeface="+mj-lt"/>
              </a:rPr>
              <a:t>Stay indoors. </a:t>
            </a:r>
          </a:p>
          <a:p>
            <a:pPr marL="341313" indent="-341313">
              <a:spcBef>
                <a:spcPts val="0"/>
              </a:spcBef>
              <a:spcAft>
                <a:spcPts val="300"/>
              </a:spcAft>
              <a:defRPr/>
            </a:pPr>
            <a:r>
              <a:rPr lang="en-US" dirty="0">
                <a:solidFill>
                  <a:srgbClr val="3D3D3D"/>
                </a:solidFill>
                <a:latin typeface="+mj-lt"/>
              </a:rPr>
              <a:t>If there is no heat:</a:t>
            </a:r>
          </a:p>
          <a:p>
            <a:pPr marL="682625" indent="-341313">
              <a:spcBef>
                <a:spcPts val="0"/>
              </a:spcBef>
              <a:spcAft>
                <a:spcPts val="300"/>
              </a:spcAft>
              <a:buFont typeface="Tahoma" panose="020B0604030504040204" pitchFamily="34" charset="0"/>
              <a:buChar char="‒"/>
              <a:defRPr/>
            </a:pPr>
            <a:r>
              <a:rPr lang="en-US" dirty="0">
                <a:solidFill>
                  <a:srgbClr val="3D3D3D"/>
                </a:solidFill>
                <a:latin typeface="+mj-lt"/>
              </a:rPr>
              <a:t>Close off unneeded rooms or areas.</a:t>
            </a:r>
          </a:p>
          <a:p>
            <a:pPr marL="682625" indent="-341313">
              <a:spcBef>
                <a:spcPts val="0"/>
              </a:spcBef>
              <a:spcAft>
                <a:spcPts val="300"/>
              </a:spcAft>
              <a:buFont typeface="Tahoma" panose="020B0604030504040204" pitchFamily="34" charset="0"/>
              <a:buChar char="‒"/>
              <a:defRPr/>
            </a:pPr>
            <a:r>
              <a:rPr lang="en-US" dirty="0">
                <a:solidFill>
                  <a:srgbClr val="3D3D3D"/>
                </a:solidFill>
                <a:latin typeface="+mj-lt"/>
              </a:rPr>
              <a:t>Stuff towels or rags in cracks under doors.</a:t>
            </a:r>
          </a:p>
          <a:p>
            <a:pPr marL="682625" indent="-341313">
              <a:spcBef>
                <a:spcPts val="0"/>
              </a:spcBef>
              <a:spcAft>
                <a:spcPts val="300"/>
              </a:spcAft>
              <a:buFont typeface="Tahoma" panose="020B0604030504040204" pitchFamily="34" charset="0"/>
              <a:buChar char="‒"/>
              <a:defRPr/>
            </a:pPr>
            <a:r>
              <a:rPr lang="en-US" dirty="0">
                <a:solidFill>
                  <a:srgbClr val="3D3D3D"/>
                </a:solidFill>
                <a:latin typeface="+mj-lt"/>
              </a:rPr>
              <a:t>Cover the windows at night.</a:t>
            </a:r>
          </a:p>
          <a:p>
            <a:pPr marL="682625" indent="-341313">
              <a:spcBef>
                <a:spcPts val="0"/>
              </a:spcBef>
              <a:spcAft>
                <a:spcPts val="300"/>
              </a:spcAft>
              <a:buFont typeface="Tahoma" panose="020B0604030504040204" pitchFamily="34" charset="0"/>
              <a:buChar char="‒"/>
              <a:defRPr/>
            </a:pPr>
            <a:r>
              <a:rPr lang="en-US" dirty="0">
                <a:solidFill>
                  <a:srgbClr val="3D3D3D"/>
                </a:solidFill>
                <a:latin typeface="+mj-lt"/>
              </a:rPr>
              <a:t>Eat and drink. </a:t>
            </a:r>
          </a:p>
          <a:p>
            <a:pPr marL="682625" indent="-341313">
              <a:spcBef>
                <a:spcPts val="0"/>
              </a:spcBef>
              <a:spcAft>
                <a:spcPts val="0"/>
              </a:spcAft>
              <a:buFont typeface="Tahoma" panose="020B0604030504040204" pitchFamily="34" charset="0"/>
              <a:buChar char="‒"/>
              <a:defRPr/>
            </a:pPr>
            <a:r>
              <a:rPr lang="en-US" dirty="0">
                <a:solidFill>
                  <a:srgbClr val="3D3D3D"/>
                </a:solidFill>
                <a:latin typeface="+mj-lt"/>
              </a:rPr>
              <a:t>Wear layers.</a:t>
            </a:r>
          </a:p>
          <a:p>
            <a:pPr>
              <a:defRPr/>
            </a:pPr>
            <a:endParaRPr lang="en-US" dirty="0">
              <a:solidFill>
                <a:srgbClr val="3D3D3D"/>
              </a:solidFill>
              <a:latin typeface="+mj-lt"/>
            </a:endParaRPr>
          </a:p>
        </p:txBody>
      </p:sp>
      <p:pic>
        <p:nvPicPr>
          <p:cNvPr id="5" name="Picture 4"/>
          <p:cNvPicPr>
            <a:picLocks noChangeAspect="1"/>
          </p:cNvPicPr>
          <p:nvPr/>
        </p:nvPicPr>
        <p:blipFill rotWithShape="1">
          <a:blip r:embed="rId3"/>
          <a:srcRect l="28897" r="9739" b="487"/>
          <a:stretch/>
        </p:blipFill>
        <p:spPr>
          <a:xfrm>
            <a:off x="4977606" y="28575"/>
            <a:ext cx="4800600" cy="5838825"/>
          </a:xfrm>
          <a:prstGeom prst="rect">
            <a:avLst/>
          </a:prstGeom>
        </p:spPr>
      </p:pic>
      <p:sp>
        <p:nvSpPr>
          <p:cNvPr id="6" name="Rectangle 5"/>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6  </a:t>
            </a:r>
            <a:r>
              <a:rPr lang="en-US" altLang="en-US" sz="1000" kern="0" dirty="0">
                <a:solidFill>
                  <a:srgbClr val="FA834E"/>
                </a:solidFill>
                <a:latin typeface="+mj-lt"/>
                <a:ea typeface="Open Sans" panose="020B0606030504020204" pitchFamily="34" charset="0"/>
                <a:cs typeface="Open Sans" panose="020B0606030504020204" pitchFamily="34" charset="0"/>
              </a:rPr>
              <a:t>  </a:t>
            </a:r>
            <a:r>
              <a:rPr lang="en-US" altLang="en-US" sz="1000" b="0" kern="0" dirty="0">
                <a:solidFill>
                  <a:srgbClr val="FA834E"/>
                </a:solidFill>
                <a:latin typeface="+mj-lt"/>
                <a:ea typeface="Open Sans" panose="020B0606030504020204" pitchFamily="34" charset="0"/>
                <a:cs typeface="Open Sans" panose="020B0606030504020204" pitchFamily="34" charset="0"/>
              </a:rPr>
              <a:t>Severe Weather and Natural Disasters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Stranded in a Vehicle</a:t>
            </a:r>
          </a:p>
        </p:txBody>
      </p:sp>
      <p:sp>
        <p:nvSpPr>
          <p:cNvPr id="3" name="Content Placeholder 2"/>
          <p:cNvSpPr>
            <a:spLocks noGrp="1"/>
          </p:cNvSpPr>
          <p:nvPr>
            <p:ph idx="1"/>
          </p:nvPr>
        </p:nvSpPr>
        <p:spPr/>
        <p:txBody>
          <a:bodyPr/>
          <a:lstStyle/>
          <a:p>
            <a:pPr marL="341313" indent="-341313">
              <a:spcBef>
                <a:spcPts val="0"/>
              </a:spcBef>
              <a:defRPr/>
            </a:pPr>
            <a:r>
              <a:rPr lang="en-US" dirty="0">
                <a:solidFill>
                  <a:srgbClr val="3D3D3D"/>
                </a:solidFill>
                <a:latin typeface="+mj-lt"/>
              </a:rPr>
              <a:t>Stay in the vehicle.</a:t>
            </a:r>
          </a:p>
          <a:p>
            <a:pPr marL="341313" indent="-341313">
              <a:spcBef>
                <a:spcPts val="0"/>
              </a:spcBef>
              <a:defRPr/>
            </a:pPr>
            <a:r>
              <a:rPr lang="en-US" dirty="0">
                <a:solidFill>
                  <a:srgbClr val="3D3D3D"/>
                </a:solidFill>
                <a:latin typeface="+mj-lt"/>
              </a:rPr>
              <a:t>Run the motor about 10 minutes/hour. </a:t>
            </a:r>
          </a:p>
          <a:p>
            <a:pPr marL="341313" indent="-341313">
              <a:spcBef>
                <a:spcPts val="0"/>
              </a:spcBef>
              <a:defRPr/>
            </a:pPr>
            <a:r>
              <a:rPr lang="en-US" dirty="0">
                <a:solidFill>
                  <a:srgbClr val="3D3D3D"/>
                </a:solidFill>
                <a:latin typeface="+mj-lt"/>
              </a:rPr>
              <a:t>Open the windows a little. </a:t>
            </a:r>
          </a:p>
          <a:p>
            <a:pPr marL="341313" indent="-341313">
              <a:spcBef>
                <a:spcPts val="0"/>
              </a:spcBef>
              <a:defRPr/>
            </a:pPr>
            <a:r>
              <a:rPr lang="en-US" dirty="0">
                <a:solidFill>
                  <a:srgbClr val="3D3D3D"/>
                </a:solidFill>
                <a:latin typeface="+mj-lt"/>
              </a:rPr>
              <a:t>Make sure the exhaust pipe is not blocked.</a:t>
            </a:r>
          </a:p>
          <a:p>
            <a:pPr marL="341313" indent="-341313">
              <a:spcBef>
                <a:spcPts val="0"/>
              </a:spcBef>
              <a:defRPr/>
            </a:pPr>
            <a:r>
              <a:rPr lang="en-US" dirty="0">
                <a:solidFill>
                  <a:srgbClr val="3D3D3D"/>
                </a:solidFill>
                <a:latin typeface="+mj-lt"/>
              </a:rPr>
              <a:t>Make yourself visible to rescuers.</a:t>
            </a:r>
          </a:p>
          <a:p>
            <a:pPr marL="341313" indent="-341313">
              <a:spcBef>
                <a:spcPts val="0"/>
              </a:spcBef>
              <a:defRPr/>
            </a:pPr>
            <a:r>
              <a:rPr lang="en-US" dirty="0">
                <a:solidFill>
                  <a:srgbClr val="3D3D3D"/>
                </a:solidFill>
                <a:latin typeface="+mj-lt"/>
              </a:rPr>
              <a:t>Turn on the dome light at night.</a:t>
            </a:r>
          </a:p>
          <a:p>
            <a:pPr marL="341313" indent="-341313">
              <a:spcBef>
                <a:spcPts val="0"/>
              </a:spcBef>
              <a:defRPr/>
            </a:pPr>
            <a:r>
              <a:rPr lang="en-US" dirty="0">
                <a:solidFill>
                  <a:srgbClr val="3D3D3D"/>
                </a:solidFill>
                <a:latin typeface="+mj-lt"/>
              </a:rPr>
              <a:t>Tie a colored cloth to your antenna or door.</a:t>
            </a:r>
          </a:p>
          <a:p>
            <a:pPr marL="341313" indent="-341313">
              <a:spcBef>
                <a:spcPts val="0"/>
              </a:spcBef>
              <a:defRPr/>
            </a:pPr>
            <a:r>
              <a:rPr lang="en-US" dirty="0">
                <a:solidFill>
                  <a:srgbClr val="3D3D3D"/>
                </a:solidFill>
                <a:latin typeface="+mj-lt"/>
              </a:rPr>
              <a:t>Raise the hood after snow stops falling.</a:t>
            </a:r>
          </a:p>
          <a:p>
            <a:pPr marL="341313" indent="-341313">
              <a:spcBef>
                <a:spcPts val="0"/>
              </a:spcBef>
              <a:defRPr/>
            </a:pPr>
            <a:r>
              <a:rPr lang="en-US" dirty="0">
                <a:solidFill>
                  <a:srgbClr val="3D3D3D"/>
                </a:solidFill>
                <a:latin typeface="+mj-lt"/>
              </a:rPr>
              <a:t>Exercise.</a:t>
            </a:r>
          </a:p>
          <a:p>
            <a:pPr>
              <a:defRPr/>
            </a:pPr>
            <a:endParaRPr lang="en-US" dirty="0">
              <a:solidFill>
                <a:srgbClr val="3D3D3D"/>
              </a:solidFill>
              <a:latin typeface="+mj-lt"/>
            </a:endParaRPr>
          </a:p>
        </p:txBody>
      </p:sp>
      <p:pic>
        <p:nvPicPr>
          <p:cNvPr id="4" name="Picture 3"/>
          <p:cNvPicPr>
            <a:picLocks noChangeAspect="1"/>
          </p:cNvPicPr>
          <p:nvPr/>
        </p:nvPicPr>
        <p:blipFill rotWithShape="1">
          <a:blip r:embed="rId3"/>
          <a:srcRect l="44999" r="-1"/>
          <a:stretch/>
        </p:blipFill>
        <p:spPr>
          <a:xfrm>
            <a:off x="4968081" y="28575"/>
            <a:ext cx="4815682" cy="5838825"/>
          </a:xfrm>
          <a:prstGeom prst="rect">
            <a:avLst/>
          </a:prstGeom>
        </p:spPr>
      </p:pic>
      <p:sp>
        <p:nvSpPr>
          <p:cNvPr id="7" name="Rectangle 6"/>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6  </a:t>
            </a:r>
            <a:r>
              <a:rPr lang="en-US" altLang="en-US" sz="1000" kern="0" dirty="0">
                <a:solidFill>
                  <a:srgbClr val="FA834E"/>
                </a:solidFill>
                <a:latin typeface="+mj-lt"/>
                <a:ea typeface="Open Sans" panose="020B0606030504020204" pitchFamily="34" charset="0"/>
                <a:cs typeface="Open Sans" panose="020B0606030504020204" pitchFamily="34" charset="0"/>
              </a:rPr>
              <a:t>  </a:t>
            </a:r>
            <a:r>
              <a:rPr lang="en-US" altLang="en-US" sz="1000" b="0" kern="0" dirty="0">
                <a:solidFill>
                  <a:srgbClr val="FA834E"/>
                </a:solidFill>
                <a:latin typeface="+mj-lt"/>
                <a:ea typeface="Open Sans" panose="020B0606030504020204" pitchFamily="34" charset="0"/>
                <a:cs typeface="Open Sans" panose="020B0606030504020204" pitchFamily="34" charset="0"/>
              </a:rPr>
              <a:t>Severe Weather and Natural Disasters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Summary</a:t>
            </a:r>
          </a:p>
        </p:txBody>
      </p:sp>
      <p:sp>
        <p:nvSpPr>
          <p:cNvPr id="94210" name="Content Placeholder 2"/>
          <p:cNvSpPr>
            <a:spLocks noGrp="1"/>
          </p:cNvSpPr>
          <p:nvPr>
            <p:ph idx="1"/>
          </p:nvPr>
        </p:nvSpPr>
        <p:spPr bwMode="auto">
          <a:xfrm>
            <a:off x="320674" y="1371600"/>
            <a:ext cx="6933407" cy="422423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341313" lvl="1" indent="-341313" eaLnBrk="1" hangingPunct="1">
              <a:spcBef>
                <a:spcPct val="0"/>
              </a:spcBef>
              <a:spcAft>
                <a:spcPts val="1000"/>
              </a:spcAft>
              <a:buFontTx/>
              <a:buChar char="•"/>
              <a:defRPr/>
            </a:pPr>
            <a:r>
              <a:rPr lang="en-US" altLang="en-US" dirty="0">
                <a:solidFill>
                  <a:srgbClr val="3D3D3D"/>
                </a:solidFill>
                <a:latin typeface="+mj-lt"/>
              </a:rPr>
              <a:t>Outlines steps to follow in event of emergency</a:t>
            </a:r>
          </a:p>
          <a:p>
            <a:pPr marL="341313" lvl="1" indent="-341313" eaLnBrk="1" hangingPunct="1">
              <a:spcBef>
                <a:spcPct val="0"/>
              </a:spcBef>
              <a:spcAft>
                <a:spcPts val="1000"/>
              </a:spcAft>
              <a:buFontTx/>
              <a:buChar char="•"/>
              <a:defRPr/>
            </a:pPr>
            <a:r>
              <a:rPr lang="en-US" altLang="en-US" dirty="0">
                <a:solidFill>
                  <a:srgbClr val="3D3D3D"/>
                </a:solidFill>
                <a:latin typeface="+mj-lt"/>
              </a:rPr>
              <a:t>Includes procedures for reporting, evacuating, accounting, and responding</a:t>
            </a:r>
          </a:p>
          <a:p>
            <a:pPr marL="341313" lvl="1" indent="-341313" eaLnBrk="1" hangingPunct="1">
              <a:spcBef>
                <a:spcPct val="0"/>
              </a:spcBef>
              <a:spcAft>
                <a:spcPts val="1000"/>
              </a:spcAft>
              <a:buFontTx/>
              <a:buChar char="•"/>
              <a:defRPr/>
            </a:pPr>
            <a:r>
              <a:rPr lang="en-US" altLang="en-US" dirty="0">
                <a:solidFill>
                  <a:srgbClr val="3D3D3D"/>
                </a:solidFill>
                <a:latin typeface="+mj-lt"/>
              </a:rPr>
              <a:t>Designates employees responsible</a:t>
            </a:r>
          </a:p>
          <a:p>
            <a:pPr marL="341313" lvl="1" indent="-341313" eaLnBrk="1" hangingPunct="1">
              <a:spcBef>
                <a:spcPct val="0"/>
              </a:spcBef>
              <a:spcAft>
                <a:spcPts val="1000"/>
              </a:spcAft>
              <a:buFontTx/>
              <a:buChar char="•"/>
              <a:defRPr/>
            </a:pPr>
            <a:r>
              <a:rPr lang="en-US" altLang="en-US" dirty="0">
                <a:solidFill>
                  <a:srgbClr val="3D3D3D"/>
                </a:solidFill>
                <a:latin typeface="+mj-lt"/>
              </a:rPr>
              <a:t>Assures that employers and employees know procedures and roles</a:t>
            </a:r>
          </a:p>
          <a:p>
            <a:pPr marL="341313" indent="-341313" eaLnBrk="1" hangingPunct="1">
              <a:spcBef>
                <a:spcPct val="0"/>
              </a:spcBef>
              <a:spcAft>
                <a:spcPts val="0"/>
              </a:spcAft>
              <a:defRPr/>
            </a:pPr>
            <a:r>
              <a:rPr lang="en-US" altLang="en-US" dirty="0">
                <a:solidFill>
                  <a:srgbClr val="3D3D3D"/>
                </a:solidFill>
                <a:latin typeface="+mj-lt"/>
              </a:rPr>
              <a:t>Includes:</a:t>
            </a:r>
          </a:p>
          <a:p>
            <a:pPr lvl="1" indent="-320675" eaLnBrk="1" hangingPunct="1">
              <a:spcBef>
                <a:spcPct val="0"/>
              </a:spcBef>
              <a:spcAft>
                <a:spcPts val="0"/>
              </a:spcAft>
              <a:defRPr/>
            </a:pPr>
            <a:r>
              <a:rPr lang="en-US" altLang="en-US" dirty="0">
                <a:solidFill>
                  <a:srgbClr val="3D3D3D"/>
                </a:solidFill>
                <a:latin typeface="+mj-lt"/>
              </a:rPr>
              <a:t>Medical </a:t>
            </a:r>
          </a:p>
          <a:p>
            <a:pPr lvl="1" indent="-320675" eaLnBrk="1" hangingPunct="1">
              <a:spcBef>
                <a:spcPct val="0"/>
              </a:spcBef>
              <a:spcAft>
                <a:spcPts val="0"/>
              </a:spcAft>
              <a:defRPr/>
            </a:pPr>
            <a:r>
              <a:rPr lang="en-US" altLang="en-US" dirty="0">
                <a:solidFill>
                  <a:srgbClr val="3D3D3D"/>
                </a:solidFill>
                <a:latin typeface="+mj-lt"/>
              </a:rPr>
              <a:t>Fire</a:t>
            </a:r>
          </a:p>
          <a:p>
            <a:pPr lvl="1" indent="-320675" eaLnBrk="1" hangingPunct="1">
              <a:spcBef>
                <a:spcPct val="0"/>
              </a:spcBef>
              <a:spcAft>
                <a:spcPts val="0"/>
              </a:spcAft>
              <a:defRPr/>
            </a:pPr>
            <a:r>
              <a:rPr lang="en-US" altLang="en-US" dirty="0">
                <a:solidFill>
                  <a:srgbClr val="3D3D3D"/>
                </a:solidFill>
                <a:latin typeface="+mj-lt"/>
              </a:rPr>
              <a:t>Power</a:t>
            </a:r>
          </a:p>
          <a:p>
            <a:pPr lvl="1" indent="-320675" eaLnBrk="1" hangingPunct="1">
              <a:spcBef>
                <a:spcPct val="0"/>
              </a:spcBef>
              <a:spcAft>
                <a:spcPts val="0"/>
              </a:spcAft>
              <a:defRPr/>
            </a:pPr>
            <a:r>
              <a:rPr lang="en-US" altLang="en-US" dirty="0">
                <a:solidFill>
                  <a:srgbClr val="3D3D3D"/>
                </a:solidFill>
                <a:latin typeface="+mj-lt"/>
              </a:rPr>
              <a:t>Chemical</a:t>
            </a:r>
          </a:p>
          <a:p>
            <a:pPr lvl="1" indent="-320675" eaLnBrk="1" hangingPunct="1">
              <a:spcBef>
                <a:spcPct val="0"/>
              </a:spcBef>
              <a:spcAft>
                <a:spcPts val="0"/>
              </a:spcAft>
              <a:defRPr/>
            </a:pPr>
            <a:r>
              <a:rPr lang="en-US" altLang="en-US" dirty="0">
                <a:solidFill>
                  <a:srgbClr val="3D3D3D"/>
                </a:solidFill>
                <a:latin typeface="+mj-lt"/>
              </a:rPr>
              <a:t>Bomb threats</a:t>
            </a:r>
          </a:p>
          <a:p>
            <a:pPr lvl="1" indent="-320675" eaLnBrk="1" hangingPunct="1">
              <a:spcBef>
                <a:spcPct val="0"/>
              </a:spcBef>
              <a:spcAft>
                <a:spcPts val="0"/>
              </a:spcAft>
              <a:defRPr/>
            </a:pPr>
            <a:r>
              <a:rPr lang="en-US" altLang="en-US" dirty="0">
                <a:solidFill>
                  <a:srgbClr val="3D3D3D"/>
                </a:solidFill>
                <a:latin typeface="+mj-lt"/>
              </a:rPr>
              <a:t>Severe weather and natural disasters</a:t>
            </a:r>
          </a:p>
        </p:txBody>
      </p:sp>
      <p:sp>
        <p:nvSpPr>
          <p:cNvPr id="5" name="Rectangle 4"/>
          <p:cNvSpPr/>
          <p:nvPr/>
        </p:nvSpPr>
        <p:spPr>
          <a:xfrm>
            <a:off x="315119" y="164812"/>
            <a:ext cx="4501356" cy="246221"/>
          </a:xfrm>
          <a:prstGeom prst="rect">
            <a:avLst/>
          </a:prstGeom>
        </p:spPr>
        <p:txBody>
          <a:bodyPr wrap="square">
            <a:spAutoFit/>
          </a:bodyPr>
          <a:lstStyle/>
          <a:p>
            <a:r>
              <a:rPr lang="en-US" altLang="en-US" sz="1000" b="0" kern="0" dirty="0">
                <a:solidFill>
                  <a:srgbClr val="FA834E"/>
                </a:solidFill>
                <a:latin typeface="+mj-lt"/>
                <a:ea typeface="Open Sans" panose="020B0606030504020204" pitchFamily="34" charset="0"/>
                <a:cs typeface="Open Sans" panose="020B0606030504020204" pitchFamily="34" charset="0"/>
              </a:rPr>
              <a:t>       Finish</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  </a:t>
            </a:r>
            <a:r>
              <a:rPr lang="en-US" altLang="en-US" sz="1000" kern="0" dirty="0">
                <a:solidFill>
                  <a:srgbClr val="FA834E"/>
                </a:solidFill>
                <a:latin typeface="+mj-lt"/>
                <a:ea typeface="Open Sans" panose="020B0606030504020204" pitchFamily="34" charset="0"/>
                <a:cs typeface="Open Sans" panose="020B0606030504020204" pitchFamily="34" charset="0"/>
              </a:rPr>
              <a:t>    </a:t>
            </a:r>
            <a:r>
              <a:rPr lang="en-US" altLang="en-US" sz="1000" b="0" kern="0" dirty="0">
                <a:solidFill>
                  <a:srgbClr val="FA834E"/>
                </a:solidFill>
                <a:latin typeface="+mj-lt"/>
                <a:ea typeface="Open Sans" panose="020B0606030504020204" pitchFamily="34" charset="0"/>
                <a:cs typeface="Open Sans" panose="020B0606030504020204" pitchFamily="34" charset="0"/>
              </a:rPr>
              <a:t>Introduction</a:t>
            </a:r>
          </a:p>
        </p:txBody>
      </p:sp>
      <p:sp>
        <p:nvSpPr>
          <p:cNvPr id="2" name="Title 1"/>
          <p:cNvSpPr>
            <a:spLocks noGrp="1"/>
          </p:cNvSpPr>
          <p:nvPr>
            <p:ph type="title"/>
          </p:nvPr>
        </p:nvSpPr>
        <p:spPr/>
        <p:txBody>
          <a:bodyPr/>
          <a:lstStyle/>
          <a:p>
            <a:r>
              <a:rPr lang="en-US" dirty="0">
                <a:latin typeface="+mj-lt"/>
              </a:rPr>
              <a:t>Course Overview</a:t>
            </a:r>
          </a:p>
        </p:txBody>
      </p:sp>
      <p:sp>
        <p:nvSpPr>
          <p:cNvPr id="3" name="Content Placeholder 2"/>
          <p:cNvSpPr>
            <a:spLocks noGrp="1"/>
          </p:cNvSpPr>
          <p:nvPr>
            <p:ph idx="1"/>
          </p:nvPr>
        </p:nvSpPr>
        <p:spPr>
          <a:xfrm>
            <a:off x="320674" y="1371600"/>
            <a:ext cx="6019801" cy="4038600"/>
          </a:xfrm>
        </p:spPr>
        <p:txBody>
          <a:bodyPr/>
          <a:lstStyle/>
          <a:p>
            <a:pPr marL="342900" indent="-342900" eaLnBrk="1" hangingPunct="1">
              <a:buFont typeface="+mj-lt"/>
              <a:buAutoNum type="arabicPeriod"/>
            </a:pPr>
            <a:r>
              <a:rPr lang="en-US" altLang="en-US" dirty="0">
                <a:latin typeface="+mj-lt"/>
              </a:rPr>
              <a:t>Developing a Plan</a:t>
            </a:r>
          </a:p>
          <a:p>
            <a:pPr marL="342900" indent="-342900" eaLnBrk="1" hangingPunct="1">
              <a:buFont typeface="+mj-lt"/>
              <a:buAutoNum type="arabicPeriod"/>
            </a:pPr>
            <a:r>
              <a:rPr lang="en-US" altLang="en-US" dirty="0">
                <a:latin typeface="+mj-lt"/>
              </a:rPr>
              <a:t>Fire and Medical Emergencies</a:t>
            </a:r>
          </a:p>
          <a:p>
            <a:pPr marL="342900" indent="-342900" eaLnBrk="1" hangingPunct="1">
              <a:buFont typeface="+mj-lt"/>
              <a:buAutoNum type="arabicPeriod"/>
            </a:pPr>
            <a:r>
              <a:rPr lang="en-US" altLang="en-US" dirty="0">
                <a:latin typeface="+mj-lt"/>
              </a:rPr>
              <a:t>Extended Power Loss</a:t>
            </a:r>
          </a:p>
          <a:p>
            <a:pPr marL="342900" indent="-342900" eaLnBrk="1" hangingPunct="1">
              <a:buFont typeface="+mj-lt"/>
              <a:buAutoNum type="arabicPeriod"/>
            </a:pPr>
            <a:r>
              <a:rPr lang="en-US" altLang="en-US" dirty="0">
                <a:latin typeface="+mj-lt"/>
              </a:rPr>
              <a:t>Chemical Spills</a:t>
            </a:r>
          </a:p>
          <a:p>
            <a:pPr marL="342900" indent="-342900" eaLnBrk="1" hangingPunct="1">
              <a:buFont typeface="+mj-lt"/>
              <a:buAutoNum type="arabicPeriod"/>
            </a:pPr>
            <a:r>
              <a:rPr lang="en-US" altLang="en-US" dirty="0">
                <a:latin typeface="+mj-lt"/>
              </a:rPr>
              <a:t>Telephone Bomb Threats</a:t>
            </a:r>
          </a:p>
          <a:p>
            <a:pPr marL="342900" indent="-342900" eaLnBrk="1" hangingPunct="1">
              <a:buFont typeface="+mj-lt"/>
              <a:buAutoNum type="arabicPeriod"/>
            </a:pPr>
            <a:r>
              <a:rPr lang="en-US" altLang="en-US" dirty="0">
                <a:latin typeface="+mj-lt"/>
              </a:rPr>
              <a:t>Severe Weather and Natural Disasters</a:t>
            </a:r>
          </a:p>
        </p:txBody>
      </p:sp>
    </p:spTree>
    <p:extLst>
      <p:ext uri="{BB962C8B-B14F-4D97-AF65-F5344CB8AC3E}">
        <p14:creationId xmlns:p14="http://schemas.microsoft.com/office/powerpoint/2010/main" val="158300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621756" y="457200"/>
            <a:ext cx="6705600" cy="762000"/>
          </a:xfrm>
          <a:prstGeom prst="rect">
            <a:avLst/>
          </a:prstGeom>
          <a:noFill/>
          <a:ln>
            <a:miter lim="800000"/>
            <a:headEnd/>
            <a:tailEnd/>
          </a:ln>
        </p:spPr>
        <p:txBody>
          <a:bodyPr lIns="91485" tIns="45742" rIns="91485" bIns="45742" anchor="t" anchorCtr="0"/>
          <a:lstStyle/>
          <a:p>
            <a:pPr algn="l" eaLnBrk="1" hangingPunct="1"/>
            <a:r>
              <a:rPr lang="en-US" altLang="en-US" b="1" dirty="0">
                <a:latin typeface="+mj-lt"/>
              </a:rPr>
              <a:t>Developing a Plan</a:t>
            </a:r>
          </a:p>
        </p:txBody>
      </p:sp>
      <p:sp>
        <p:nvSpPr>
          <p:cNvPr id="12291" name="Rectangle 3"/>
          <p:cNvSpPr>
            <a:spLocks noGrp="1" noChangeArrowheads="1"/>
          </p:cNvSpPr>
          <p:nvPr>
            <p:ph idx="4294967295"/>
          </p:nvPr>
        </p:nvSpPr>
        <p:spPr>
          <a:xfrm>
            <a:off x="2606676" y="1371600"/>
            <a:ext cx="4495799" cy="4114800"/>
          </a:xfrm>
          <a:prstGeom prst="rect">
            <a:avLst/>
          </a:prstGeom>
        </p:spPr>
        <p:txBody>
          <a:bodyPr/>
          <a:lstStyle/>
          <a:p>
            <a:pPr marL="0" indent="0">
              <a:spcBef>
                <a:spcPts val="0"/>
              </a:spcBef>
              <a:spcAft>
                <a:spcPts val="1000"/>
              </a:spcAft>
              <a:buNone/>
            </a:pPr>
            <a:r>
              <a:rPr lang="en-US" sz="1300" b="1" dirty="0">
                <a:solidFill>
                  <a:srgbClr val="E65F25"/>
                </a:solidFill>
                <a:latin typeface="+mj-lt"/>
                <a:ea typeface="Open Sans" panose="020B0606030504020204" pitchFamily="34" charset="0"/>
                <a:cs typeface="Open Sans" panose="020B0606030504020204" pitchFamily="34" charset="0"/>
              </a:rPr>
              <a:t>What you need to know:</a:t>
            </a:r>
          </a:p>
          <a:p>
            <a:pPr marL="342900" indent="-342900">
              <a:spcBef>
                <a:spcPts val="0"/>
              </a:spcBef>
              <a:spcAft>
                <a:spcPts val="1300"/>
              </a:spcAft>
              <a:buFont typeface="+mj-lt"/>
              <a:buAutoNum type="arabicPeriod"/>
            </a:pPr>
            <a:r>
              <a:rPr lang="en-US" altLang="en-US" sz="1300" dirty="0">
                <a:solidFill>
                  <a:srgbClr val="3D3D3D"/>
                </a:solidFill>
                <a:latin typeface="+mj-lt"/>
                <a:ea typeface="Open Sans" panose="020B0606030504020204" pitchFamily="34" charset="0"/>
                <a:cs typeface="Open Sans" panose="020B0606030504020204" pitchFamily="34" charset="0"/>
              </a:rPr>
              <a:t>The definition of an Emergency Action Plan (EAP)</a:t>
            </a:r>
          </a:p>
          <a:p>
            <a:pPr marL="342900" indent="-342900">
              <a:spcBef>
                <a:spcPts val="0"/>
              </a:spcBef>
              <a:spcAft>
                <a:spcPts val="1300"/>
              </a:spcAft>
              <a:buFont typeface="+mj-lt"/>
              <a:buAutoNum type="arabicPeriod"/>
            </a:pPr>
            <a:r>
              <a:rPr lang="en-US" altLang="en-US" sz="1300" dirty="0">
                <a:solidFill>
                  <a:srgbClr val="3D3D3D"/>
                </a:solidFill>
                <a:latin typeface="+mj-lt"/>
                <a:ea typeface="Open Sans" panose="020B0606030504020204" pitchFamily="34" charset="0"/>
                <a:cs typeface="Open Sans" panose="020B0606030504020204" pitchFamily="34" charset="0"/>
              </a:rPr>
              <a:t>The EAP’s components</a:t>
            </a:r>
          </a:p>
          <a:p>
            <a:pPr marL="342900" indent="-342900">
              <a:spcBef>
                <a:spcPts val="0"/>
              </a:spcBef>
              <a:spcAft>
                <a:spcPts val="1300"/>
              </a:spcAft>
              <a:buFont typeface="+mj-lt"/>
              <a:buAutoNum type="arabicPeriod"/>
            </a:pPr>
            <a:r>
              <a:rPr lang="en-US" altLang="en-US" sz="1300" dirty="0">
                <a:solidFill>
                  <a:srgbClr val="3D3D3D"/>
                </a:solidFill>
                <a:latin typeface="+mj-lt"/>
                <a:ea typeface="Open Sans" panose="020B0606030504020204" pitchFamily="34" charset="0"/>
                <a:cs typeface="Open Sans" panose="020B0606030504020204" pitchFamily="34" charset="0"/>
              </a:rPr>
              <a:t>Requirements for evacuation maps</a:t>
            </a:r>
          </a:p>
          <a:p>
            <a:pPr marL="342900" indent="-342900">
              <a:spcBef>
                <a:spcPts val="0"/>
              </a:spcBef>
              <a:spcAft>
                <a:spcPts val="1300"/>
              </a:spcAft>
              <a:buFont typeface="+mj-lt"/>
              <a:buAutoNum type="arabicPeriod"/>
            </a:pPr>
            <a:r>
              <a:rPr lang="en-US" altLang="en-US" sz="1300" dirty="0">
                <a:solidFill>
                  <a:srgbClr val="3D3D3D"/>
                </a:solidFill>
                <a:latin typeface="+mj-lt"/>
                <a:ea typeface="Open Sans" panose="020B0606030504020204" pitchFamily="34" charset="0"/>
                <a:cs typeface="Open Sans" panose="020B0606030504020204" pitchFamily="34" charset="0"/>
              </a:rPr>
              <a:t>Training requirements</a:t>
            </a:r>
          </a:p>
          <a:p>
            <a:pPr marL="342900" indent="-342900">
              <a:spcBef>
                <a:spcPts val="0"/>
              </a:spcBef>
              <a:spcAft>
                <a:spcPts val="1300"/>
              </a:spcAft>
              <a:buFont typeface="+mj-lt"/>
              <a:buAutoNum type="arabicPeriod"/>
            </a:pPr>
            <a:endParaRPr lang="en-US" altLang="en-US" sz="1300" dirty="0">
              <a:solidFill>
                <a:srgbClr val="3D3D3D"/>
              </a:solidFill>
              <a:latin typeface="+mj-lt"/>
              <a:ea typeface="Open Sans" panose="020B0606030504020204" pitchFamily="34" charset="0"/>
              <a:cs typeface="Open Sans" panose="020B0606030504020204" pitchFamily="34" charset="0"/>
            </a:endParaRPr>
          </a:p>
        </p:txBody>
      </p:sp>
      <p:sp>
        <p:nvSpPr>
          <p:cNvPr id="6" name="TextBox 5"/>
          <p:cNvSpPr txBox="1"/>
          <p:nvPr/>
        </p:nvSpPr>
        <p:spPr>
          <a:xfrm>
            <a:off x="178207" y="-134005"/>
            <a:ext cx="2133600" cy="4401205"/>
          </a:xfrm>
          <a:prstGeom prst="rect">
            <a:avLst/>
          </a:prstGeom>
          <a:noFill/>
        </p:spPr>
        <p:txBody>
          <a:bodyPr wrap="square" rtlCol="0">
            <a:spAutoFit/>
          </a:bodyPr>
          <a:lstStyle/>
          <a:p>
            <a:r>
              <a:rPr lang="en-US" sz="28000" b="1" dirty="0">
                <a:solidFill>
                  <a:srgbClr val="FA834E"/>
                </a:solidFill>
              </a:rPr>
              <a:t>1</a:t>
            </a:r>
          </a:p>
        </p:txBody>
      </p:sp>
      <p:cxnSp>
        <p:nvCxnSpPr>
          <p:cNvPr id="7" name="Straight Connector 6"/>
          <p:cNvCxnSpPr/>
          <p:nvPr/>
        </p:nvCxnSpPr>
        <p:spPr>
          <a:xfrm>
            <a:off x="2527021" y="533400"/>
            <a:ext cx="0" cy="5029200"/>
          </a:xfrm>
          <a:prstGeom prst="line">
            <a:avLst/>
          </a:prstGeom>
          <a:ln w="19050">
            <a:solidFill>
              <a:srgbClr val="CCCC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495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5556" y="1219200"/>
            <a:ext cx="3125788"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latin typeface="+mj-lt"/>
              </a:rPr>
              <a:t>Definition</a:t>
            </a:r>
          </a:p>
        </p:txBody>
      </p:sp>
      <p:sp>
        <p:nvSpPr>
          <p:cNvPr id="3" name="Content Placeholder 2"/>
          <p:cNvSpPr>
            <a:spLocks noGrp="1"/>
          </p:cNvSpPr>
          <p:nvPr>
            <p:ph idx="1"/>
          </p:nvPr>
        </p:nvSpPr>
        <p:spPr/>
        <p:txBody>
          <a:bodyPr/>
          <a:lstStyle/>
          <a:p>
            <a:r>
              <a:rPr lang="en-US" dirty="0">
                <a:latin typeface="+mj-lt"/>
              </a:rPr>
              <a:t>Provides step-by-step procedures</a:t>
            </a:r>
          </a:p>
          <a:p>
            <a:r>
              <a:rPr lang="en-US" dirty="0">
                <a:latin typeface="+mj-lt"/>
              </a:rPr>
              <a:t>Addresses natural disasters</a:t>
            </a:r>
          </a:p>
          <a:p>
            <a:r>
              <a:rPr lang="en-US" dirty="0">
                <a:latin typeface="+mj-lt"/>
              </a:rPr>
              <a:t>Includes who to notify and who has been assigned tasks</a:t>
            </a:r>
          </a:p>
          <a:p>
            <a:r>
              <a:rPr lang="en-US" dirty="0">
                <a:latin typeface="+mj-lt"/>
              </a:rPr>
              <a:t>Must be in writing, kept in the workplace, and available for review</a:t>
            </a:r>
          </a:p>
        </p:txBody>
      </p:sp>
      <p:sp>
        <p:nvSpPr>
          <p:cNvPr id="7" name="Rectangle 6"/>
          <p:cNvSpPr/>
          <p:nvPr/>
        </p:nvSpPr>
        <p:spPr>
          <a:xfrm>
            <a:off x="315119" y="164812"/>
            <a:ext cx="4501356" cy="246221"/>
          </a:xfrm>
          <a:prstGeom prst="rect">
            <a:avLst/>
          </a:prstGeom>
        </p:spPr>
        <p:txBody>
          <a:bodyPr wrap="square">
            <a:spAutoFit/>
          </a:bodyPr>
          <a:lstStyle/>
          <a:p>
            <a:r>
              <a:rPr lang="en-US" altLang="en-US" sz="1000" b="1" kern="0">
                <a:solidFill>
                  <a:schemeClr val="bg1"/>
                </a:solidFill>
                <a:latin typeface="+mj-lt"/>
                <a:ea typeface="Open Sans" panose="020B0606030504020204" pitchFamily="34" charset="0"/>
                <a:cs typeface="Open Sans" panose="020B0606030504020204" pitchFamily="34" charset="0"/>
              </a:rPr>
              <a:t>1  </a:t>
            </a:r>
            <a:r>
              <a:rPr lang="en-US" altLang="en-US" sz="1000" kern="0">
                <a:solidFill>
                  <a:srgbClr val="FA834E"/>
                </a:solidFill>
                <a:latin typeface="+mj-lt"/>
                <a:ea typeface="Open Sans" panose="020B0606030504020204" pitchFamily="34" charset="0"/>
                <a:cs typeface="Open Sans" panose="020B0606030504020204" pitchFamily="34" charset="0"/>
              </a:rPr>
              <a:t>   </a:t>
            </a:r>
            <a:r>
              <a:rPr lang="en-US" altLang="en-US" sz="1000" b="0" kern="0">
                <a:solidFill>
                  <a:srgbClr val="FA834E"/>
                </a:solidFill>
                <a:latin typeface="+mj-lt"/>
                <a:ea typeface="Open Sans" panose="020B0606030504020204" pitchFamily="34" charset="0"/>
                <a:cs typeface="Open Sans" panose="020B0606030504020204" pitchFamily="34" charset="0"/>
              </a:rPr>
              <a:t>Developing a Plan</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1"/>
          <p:cNvSpPr>
            <a:spLocks noGrp="1"/>
          </p:cNvSpPr>
          <p:nvPr>
            <p:ph idx="1"/>
          </p:nvPr>
        </p:nvSpPr>
        <p:spPr>
          <a:xfrm>
            <a:off x="320674" y="1371600"/>
            <a:ext cx="4572001" cy="4224232"/>
          </a:xfrm>
        </p:spPr>
        <p:txBody>
          <a:bodyPr/>
          <a:lstStyle/>
          <a:p>
            <a:pPr marL="341313" indent="-341313" eaLnBrk="1" hangingPunct="1">
              <a:spcBef>
                <a:spcPts val="0"/>
              </a:spcBef>
              <a:spcAft>
                <a:spcPts val="1600"/>
              </a:spcAft>
              <a:defRPr/>
            </a:pPr>
            <a:r>
              <a:rPr lang="en-US" altLang="en-US" dirty="0">
                <a:solidFill>
                  <a:srgbClr val="3D3D3D"/>
                </a:solidFill>
                <a:latin typeface="+mj-lt"/>
              </a:rPr>
              <a:t>Who will develop, implement, and maintain the plan</a:t>
            </a:r>
          </a:p>
          <a:p>
            <a:pPr marL="341313" indent="-341313" eaLnBrk="1" hangingPunct="1">
              <a:spcBef>
                <a:spcPts val="0"/>
              </a:spcBef>
              <a:spcAft>
                <a:spcPts val="1600"/>
              </a:spcAft>
              <a:defRPr/>
            </a:pPr>
            <a:r>
              <a:rPr lang="en-US" altLang="en-US" dirty="0">
                <a:solidFill>
                  <a:srgbClr val="3D3D3D"/>
                </a:solidFill>
                <a:latin typeface="+mj-lt"/>
              </a:rPr>
              <a:t>All facilities that could be impacted </a:t>
            </a:r>
          </a:p>
          <a:p>
            <a:pPr marL="341313" indent="-341313" eaLnBrk="1" hangingPunct="1">
              <a:spcBef>
                <a:spcPts val="0"/>
              </a:spcBef>
              <a:spcAft>
                <a:spcPts val="1600"/>
              </a:spcAft>
              <a:defRPr/>
            </a:pPr>
            <a:r>
              <a:rPr lang="en-US" altLang="en-US" dirty="0">
                <a:solidFill>
                  <a:srgbClr val="3D3D3D"/>
                </a:solidFill>
                <a:latin typeface="+mj-lt"/>
              </a:rPr>
              <a:t>Separate plans for each facility</a:t>
            </a:r>
          </a:p>
          <a:p>
            <a:pPr marL="341313" indent="-341313" eaLnBrk="1" hangingPunct="1">
              <a:spcBef>
                <a:spcPts val="0"/>
              </a:spcBef>
              <a:spcAft>
                <a:spcPts val="1600"/>
              </a:spcAft>
              <a:defRPr/>
            </a:pPr>
            <a:r>
              <a:rPr lang="en-US" altLang="en-US" dirty="0">
                <a:solidFill>
                  <a:srgbClr val="3D3D3D"/>
                </a:solidFill>
                <a:latin typeface="+mj-lt"/>
              </a:rPr>
              <a:t>Off-site work </a:t>
            </a:r>
          </a:p>
        </p:txBody>
      </p:sp>
      <p:pic>
        <p:nvPicPr>
          <p:cNvPr id="2" name="Picture 1"/>
          <p:cNvPicPr>
            <a:picLocks noChangeAspect="1"/>
          </p:cNvPicPr>
          <p:nvPr/>
        </p:nvPicPr>
        <p:blipFill>
          <a:blip r:embed="rId3"/>
          <a:stretch>
            <a:fillRect/>
          </a:stretch>
        </p:blipFill>
        <p:spPr>
          <a:xfrm>
            <a:off x="5044281" y="1447800"/>
            <a:ext cx="4359275" cy="2906183"/>
          </a:xfrm>
          <a:prstGeom prst="rect">
            <a:avLst/>
          </a:prstGeom>
          <a:effectLst/>
        </p:spPr>
      </p:pic>
      <p:sp>
        <p:nvSpPr>
          <p:cNvPr id="5" name="Rectangle 4"/>
          <p:cNvSpPr/>
          <p:nvPr/>
        </p:nvSpPr>
        <p:spPr>
          <a:xfrm>
            <a:off x="315119" y="164812"/>
            <a:ext cx="4501356" cy="246221"/>
          </a:xfrm>
          <a:prstGeom prst="rect">
            <a:avLst/>
          </a:prstGeom>
        </p:spPr>
        <p:txBody>
          <a:bodyPr wrap="square">
            <a:spAutoFit/>
          </a:bodyPr>
          <a:lstStyle/>
          <a:p>
            <a:r>
              <a:rPr lang="en-US" altLang="en-US" sz="1000" b="1" kern="0">
                <a:solidFill>
                  <a:schemeClr val="bg1"/>
                </a:solidFill>
                <a:latin typeface="+mj-lt"/>
                <a:ea typeface="Open Sans" panose="020B0606030504020204" pitchFamily="34" charset="0"/>
                <a:cs typeface="Open Sans" panose="020B0606030504020204" pitchFamily="34" charset="0"/>
              </a:rPr>
              <a:t>1  </a:t>
            </a:r>
            <a:r>
              <a:rPr lang="en-US" altLang="en-US" sz="1000" kern="0">
                <a:solidFill>
                  <a:srgbClr val="FA834E"/>
                </a:solidFill>
                <a:latin typeface="+mj-lt"/>
                <a:ea typeface="Open Sans" panose="020B0606030504020204" pitchFamily="34" charset="0"/>
                <a:cs typeface="Open Sans" panose="020B0606030504020204" pitchFamily="34" charset="0"/>
              </a:rPr>
              <a:t>   </a:t>
            </a:r>
            <a:r>
              <a:rPr lang="en-US" altLang="en-US" sz="1000" b="0" kern="0">
                <a:solidFill>
                  <a:srgbClr val="FA834E"/>
                </a:solidFill>
                <a:latin typeface="+mj-lt"/>
                <a:ea typeface="Open Sans" panose="020B0606030504020204" pitchFamily="34" charset="0"/>
                <a:cs typeface="Open Sans" panose="020B0606030504020204" pitchFamily="34" charset="0"/>
              </a:rPr>
              <a:t>Developing a Plan</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
        <p:nvSpPr>
          <p:cNvPr id="3" name="Title 2"/>
          <p:cNvSpPr>
            <a:spLocks noGrp="1"/>
          </p:cNvSpPr>
          <p:nvPr>
            <p:ph type="title"/>
          </p:nvPr>
        </p:nvSpPr>
        <p:spPr/>
        <p:txBody>
          <a:bodyPr/>
          <a:lstStyle/>
          <a:p>
            <a:r>
              <a:rPr lang="en-US" dirty="0">
                <a:latin typeface="+mj-lt"/>
              </a:rPr>
              <a:t>Defining the Scope</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100011" y="4572000"/>
            <a:ext cx="4683752" cy="990600"/>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5"/>
          <p:cNvSpPr txBox="1">
            <a:spLocks/>
          </p:cNvSpPr>
          <p:nvPr/>
        </p:nvSpPr>
        <p:spPr>
          <a:xfrm rot="781729">
            <a:off x="5157528" y="4542756"/>
            <a:ext cx="532605" cy="1016196"/>
          </a:xfrm>
          <a:prstGeom prst="rect">
            <a:avLst/>
          </a:prstGeom>
          <a:effectLst/>
        </p:spPr>
        <p:txBody>
          <a:bodyPr lIns="81510" tIns="40755" rIns="81510" bIns="40755"/>
          <a:lstStyle>
            <a:lvl1pPr algn="l" rtl="0" eaLnBrk="0" fontAlgn="base" hangingPunct="0">
              <a:spcBef>
                <a:spcPct val="0"/>
              </a:spcBef>
              <a:spcAft>
                <a:spcPct val="0"/>
              </a:spcAft>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algn="ctr" rtl="0" eaLnBrk="0" fontAlgn="base" hangingPunct="0">
              <a:spcBef>
                <a:spcPct val="0"/>
              </a:spcBef>
              <a:spcAft>
                <a:spcPct val="0"/>
              </a:spcAft>
              <a:defRPr sz="3900">
                <a:solidFill>
                  <a:schemeClr val="tx2"/>
                </a:solidFill>
                <a:latin typeface="Tahoma" pitchFamily="34" charset="0"/>
                <a:cs typeface="Arial" charset="0"/>
              </a:defRPr>
            </a:lvl2pPr>
            <a:lvl3pPr algn="ctr" rtl="0" eaLnBrk="0" fontAlgn="base" hangingPunct="0">
              <a:spcBef>
                <a:spcPct val="0"/>
              </a:spcBef>
              <a:spcAft>
                <a:spcPct val="0"/>
              </a:spcAft>
              <a:defRPr sz="3900">
                <a:solidFill>
                  <a:schemeClr val="tx2"/>
                </a:solidFill>
                <a:latin typeface="Tahoma" pitchFamily="34" charset="0"/>
                <a:cs typeface="Arial" charset="0"/>
              </a:defRPr>
            </a:lvl3pPr>
            <a:lvl4pPr algn="ctr" rtl="0" eaLnBrk="0" fontAlgn="base" hangingPunct="0">
              <a:spcBef>
                <a:spcPct val="0"/>
              </a:spcBef>
              <a:spcAft>
                <a:spcPct val="0"/>
              </a:spcAft>
              <a:defRPr sz="3900">
                <a:solidFill>
                  <a:schemeClr val="tx2"/>
                </a:solidFill>
                <a:latin typeface="Tahoma" pitchFamily="34" charset="0"/>
                <a:cs typeface="Arial" charset="0"/>
              </a:defRPr>
            </a:lvl4pPr>
            <a:lvl5pPr algn="ctr" rtl="0" eaLnBrk="0" fontAlgn="base" hangingPunct="0">
              <a:spcBef>
                <a:spcPct val="0"/>
              </a:spcBef>
              <a:spcAft>
                <a:spcPct val="0"/>
              </a:spcAft>
              <a:defRPr sz="3900">
                <a:solidFill>
                  <a:schemeClr val="tx2"/>
                </a:solidFill>
                <a:latin typeface="Tahoma" pitchFamily="34" charset="0"/>
                <a:cs typeface="Arial" charset="0"/>
              </a:defRPr>
            </a:lvl5pPr>
            <a:lvl6pPr marL="407548" algn="ctr" rtl="0" fontAlgn="base">
              <a:spcBef>
                <a:spcPct val="0"/>
              </a:spcBef>
              <a:spcAft>
                <a:spcPct val="0"/>
              </a:spcAft>
              <a:defRPr sz="3900">
                <a:solidFill>
                  <a:schemeClr val="tx2"/>
                </a:solidFill>
                <a:latin typeface="Arial" charset="0"/>
                <a:cs typeface="Arial" charset="0"/>
              </a:defRPr>
            </a:lvl6pPr>
            <a:lvl7pPr marL="815096" algn="ctr" rtl="0" fontAlgn="base">
              <a:spcBef>
                <a:spcPct val="0"/>
              </a:spcBef>
              <a:spcAft>
                <a:spcPct val="0"/>
              </a:spcAft>
              <a:defRPr sz="3900">
                <a:solidFill>
                  <a:schemeClr val="tx2"/>
                </a:solidFill>
                <a:latin typeface="Arial" charset="0"/>
                <a:cs typeface="Arial" charset="0"/>
              </a:defRPr>
            </a:lvl7pPr>
            <a:lvl8pPr marL="1222644" algn="ctr" rtl="0" fontAlgn="base">
              <a:spcBef>
                <a:spcPct val="0"/>
              </a:spcBef>
              <a:spcAft>
                <a:spcPct val="0"/>
              </a:spcAft>
              <a:defRPr sz="3900">
                <a:solidFill>
                  <a:schemeClr val="tx2"/>
                </a:solidFill>
                <a:latin typeface="Arial" charset="0"/>
                <a:cs typeface="Arial" charset="0"/>
              </a:defRPr>
            </a:lvl8pPr>
            <a:lvl9pPr marL="1630192" algn="ctr" rtl="0" fontAlgn="base">
              <a:spcBef>
                <a:spcPct val="0"/>
              </a:spcBef>
              <a:spcAft>
                <a:spcPct val="0"/>
              </a:spcAft>
              <a:defRPr sz="3900">
                <a:solidFill>
                  <a:schemeClr val="tx2"/>
                </a:solidFill>
                <a:latin typeface="Arial" charset="0"/>
                <a:cs typeface="Arial" charset="0"/>
              </a:defRPr>
            </a:lvl9pPr>
          </a:lstStyle>
          <a:p>
            <a:r>
              <a:rPr lang="en-US" sz="6000" kern="0">
                <a:ln>
                  <a:solidFill>
                    <a:srgbClr val="E65F25"/>
                  </a:solidFill>
                </a:ln>
                <a:solidFill>
                  <a:schemeClr val="bg1"/>
                </a:solidFill>
                <a:latin typeface="Calibri" panose="020F0502020204030204" pitchFamily="34" charset="0"/>
              </a:rPr>
              <a:t>*</a:t>
            </a:r>
            <a:endParaRPr lang="en-US" sz="6000" kern="0" dirty="0">
              <a:ln>
                <a:solidFill>
                  <a:srgbClr val="E65F25"/>
                </a:solidFill>
              </a:ln>
              <a:solidFill>
                <a:schemeClr val="bg1"/>
              </a:solidFill>
              <a:latin typeface="Calibri" panose="020F0502020204030204" pitchFamily="34" charset="0"/>
            </a:endParaRPr>
          </a:p>
        </p:txBody>
      </p:sp>
      <p:sp>
        <p:nvSpPr>
          <p:cNvPr id="6147" name="Content Placeholder 1"/>
          <p:cNvSpPr>
            <a:spLocks noGrp="1"/>
          </p:cNvSpPr>
          <p:nvPr>
            <p:ph idx="1"/>
          </p:nvPr>
        </p:nvSpPr>
        <p:spPr>
          <a:xfrm>
            <a:off x="320674" y="1371600"/>
            <a:ext cx="4723607" cy="2971800"/>
          </a:xfrm>
        </p:spPr>
        <p:txBody>
          <a:bodyPr/>
          <a:lstStyle/>
          <a:p>
            <a:pPr marL="341313" indent="-341313" eaLnBrk="1" hangingPunct="1">
              <a:spcBef>
                <a:spcPts val="0"/>
              </a:spcBef>
              <a:spcAft>
                <a:spcPts val="1200"/>
              </a:spcAft>
              <a:defRPr/>
            </a:pPr>
            <a:r>
              <a:rPr lang="en-US" altLang="en-US" dirty="0">
                <a:solidFill>
                  <a:srgbClr val="3D3D3D"/>
                </a:solidFill>
                <a:latin typeface="+mj-lt"/>
              </a:rPr>
              <a:t>Hazards</a:t>
            </a:r>
          </a:p>
          <a:p>
            <a:pPr marL="341313" indent="-341313" eaLnBrk="1" hangingPunct="1">
              <a:spcBef>
                <a:spcPts val="0"/>
              </a:spcBef>
              <a:spcAft>
                <a:spcPts val="1200"/>
              </a:spcAft>
              <a:defRPr/>
            </a:pPr>
            <a:r>
              <a:rPr lang="en-US" altLang="en-US" dirty="0">
                <a:solidFill>
                  <a:srgbClr val="3D3D3D"/>
                </a:solidFill>
                <a:latin typeface="+mj-lt"/>
              </a:rPr>
              <a:t>Types of emergencies</a:t>
            </a:r>
          </a:p>
          <a:p>
            <a:pPr marL="341313" indent="-341313" eaLnBrk="1" hangingPunct="1">
              <a:spcBef>
                <a:spcPts val="0"/>
              </a:spcBef>
              <a:spcAft>
                <a:spcPts val="1200"/>
              </a:spcAft>
              <a:defRPr/>
            </a:pPr>
            <a:r>
              <a:rPr lang="en-US" altLang="en-US" dirty="0">
                <a:solidFill>
                  <a:srgbClr val="3D3D3D"/>
                </a:solidFill>
                <a:latin typeface="+mj-lt"/>
              </a:rPr>
              <a:t>All components of business</a:t>
            </a:r>
          </a:p>
          <a:p>
            <a:pPr marL="341313" indent="-341313" eaLnBrk="1" hangingPunct="1">
              <a:spcBef>
                <a:spcPts val="0"/>
              </a:spcBef>
              <a:spcAft>
                <a:spcPts val="1200"/>
              </a:spcAft>
              <a:defRPr/>
            </a:pPr>
            <a:r>
              <a:rPr lang="en-US" altLang="en-US" dirty="0">
                <a:solidFill>
                  <a:srgbClr val="3D3D3D"/>
                </a:solidFill>
                <a:latin typeface="+mj-lt"/>
              </a:rPr>
              <a:t>How each emergency would affect each component</a:t>
            </a:r>
          </a:p>
          <a:p>
            <a:pPr marL="341313" indent="-341313" eaLnBrk="1" hangingPunct="1">
              <a:spcBef>
                <a:spcPts val="0"/>
              </a:spcBef>
              <a:spcAft>
                <a:spcPts val="1200"/>
              </a:spcAft>
              <a:defRPr/>
            </a:pPr>
            <a:r>
              <a:rPr lang="en-US" altLang="en-US" dirty="0">
                <a:solidFill>
                  <a:srgbClr val="3D3D3D"/>
                </a:solidFill>
                <a:latin typeface="+mj-lt"/>
              </a:rPr>
              <a:t>Offices, manufacturing facilities, and remote locations</a:t>
            </a:r>
          </a:p>
          <a:p>
            <a:pPr marL="341313" indent="-341313" eaLnBrk="1" hangingPunct="1">
              <a:spcBef>
                <a:spcPts val="0"/>
              </a:spcBef>
              <a:spcAft>
                <a:spcPts val="1600"/>
              </a:spcAft>
              <a:defRPr/>
            </a:pPr>
            <a:r>
              <a:rPr lang="en-US" altLang="en-US" dirty="0">
                <a:solidFill>
                  <a:srgbClr val="3D3D3D"/>
                </a:solidFill>
                <a:latin typeface="+mj-lt"/>
              </a:rPr>
              <a:t>Response for all potential emergencies</a:t>
            </a:r>
          </a:p>
        </p:txBody>
      </p:sp>
      <p:pic>
        <p:nvPicPr>
          <p:cNvPr id="2" name="Picture 1"/>
          <p:cNvPicPr>
            <a:picLocks noChangeAspect="1"/>
          </p:cNvPicPr>
          <p:nvPr/>
        </p:nvPicPr>
        <p:blipFill>
          <a:blip r:embed="rId3"/>
          <a:stretch>
            <a:fillRect/>
          </a:stretch>
        </p:blipFill>
        <p:spPr bwMode="auto">
          <a:xfrm>
            <a:off x="5100011" y="1447800"/>
            <a:ext cx="4288464" cy="289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2"/>
          <p:cNvSpPr>
            <a:spLocks noChangeArrowheads="1"/>
          </p:cNvSpPr>
          <p:nvPr/>
        </p:nvSpPr>
        <p:spPr bwMode="auto">
          <a:xfrm>
            <a:off x="5653881" y="4724400"/>
            <a:ext cx="359211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300" i="1" dirty="0">
                <a:solidFill>
                  <a:srgbClr val="3D3D3D"/>
                </a:solidFill>
                <a:latin typeface="+mj-lt"/>
                <a:ea typeface="Open Sans" panose="020B0606030504020204" pitchFamily="34" charset="0"/>
                <a:cs typeface="Open Sans" panose="020B0606030504020204" pitchFamily="34" charset="0"/>
              </a:rPr>
              <a:t>Some emergencies, such as chemical spills, may have regulatory reporting requirements: </a:t>
            </a:r>
            <a:r>
              <a:rPr lang="en-US" altLang="en-US" sz="1300" b="1" i="1" dirty="0">
                <a:solidFill>
                  <a:srgbClr val="3D3D3D"/>
                </a:solidFill>
                <a:latin typeface="+mj-lt"/>
                <a:ea typeface="Open Sans" panose="020B0606030504020204" pitchFamily="34" charset="0"/>
                <a:cs typeface="Open Sans" panose="020B0606030504020204" pitchFamily="34" charset="0"/>
              </a:rPr>
              <a:t>determine and include these in the EAP.</a:t>
            </a:r>
          </a:p>
        </p:txBody>
      </p:sp>
      <p:sp>
        <p:nvSpPr>
          <p:cNvPr id="6" name="Rectangle 5"/>
          <p:cNvSpPr/>
          <p:nvPr/>
        </p:nvSpPr>
        <p:spPr>
          <a:xfrm>
            <a:off x="315119" y="164812"/>
            <a:ext cx="4501356" cy="246221"/>
          </a:xfrm>
          <a:prstGeom prst="rect">
            <a:avLst/>
          </a:prstGeom>
        </p:spPr>
        <p:txBody>
          <a:bodyPr wrap="square">
            <a:spAutoFit/>
          </a:bodyPr>
          <a:lstStyle/>
          <a:p>
            <a:r>
              <a:rPr lang="en-US" altLang="en-US" sz="1000" b="1" kern="0">
                <a:solidFill>
                  <a:schemeClr val="bg1"/>
                </a:solidFill>
                <a:latin typeface="+mj-lt"/>
                <a:ea typeface="Open Sans" panose="020B0606030504020204" pitchFamily="34" charset="0"/>
                <a:cs typeface="Open Sans" panose="020B0606030504020204" pitchFamily="34" charset="0"/>
              </a:rPr>
              <a:t>1  </a:t>
            </a:r>
            <a:r>
              <a:rPr lang="en-US" altLang="en-US" sz="1000" kern="0">
                <a:solidFill>
                  <a:srgbClr val="FA834E"/>
                </a:solidFill>
                <a:latin typeface="+mj-lt"/>
                <a:ea typeface="Open Sans" panose="020B0606030504020204" pitchFamily="34" charset="0"/>
                <a:cs typeface="Open Sans" panose="020B0606030504020204" pitchFamily="34" charset="0"/>
              </a:rPr>
              <a:t>   </a:t>
            </a:r>
            <a:r>
              <a:rPr lang="en-US" altLang="en-US" sz="1000" b="0" kern="0">
                <a:solidFill>
                  <a:srgbClr val="FA834E"/>
                </a:solidFill>
                <a:latin typeface="+mj-lt"/>
                <a:ea typeface="Open Sans" panose="020B0606030504020204" pitchFamily="34" charset="0"/>
                <a:cs typeface="Open Sans" panose="020B0606030504020204" pitchFamily="34" charset="0"/>
              </a:rPr>
              <a:t>Developing a Plan</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
        <p:nvSpPr>
          <p:cNvPr id="3" name="Title 2"/>
          <p:cNvSpPr>
            <a:spLocks noGrp="1"/>
          </p:cNvSpPr>
          <p:nvPr>
            <p:ph type="title"/>
          </p:nvPr>
        </p:nvSpPr>
        <p:spPr/>
        <p:txBody>
          <a:bodyPr/>
          <a:lstStyle/>
          <a:p>
            <a:r>
              <a:rPr lang="en-US" dirty="0">
                <a:latin typeface="+mj-lt"/>
              </a:rPr>
              <a:t>Assessing Hazards and Risks</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340475" y="1407395"/>
            <a:ext cx="3443288" cy="838200"/>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5"/>
          <p:cNvSpPr txBox="1">
            <a:spLocks/>
          </p:cNvSpPr>
          <p:nvPr/>
        </p:nvSpPr>
        <p:spPr>
          <a:xfrm rot="781729">
            <a:off x="6466941" y="1378152"/>
            <a:ext cx="532605" cy="1016196"/>
          </a:xfrm>
          <a:prstGeom prst="rect">
            <a:avLst/>
          </a:prstGeom>
          <a:effectLst/>
        </p:spPr>
        <p:txBody>
          <a:bodyPr lIns="81510" tIns="40755" rIns="81510" bIns="40755"/>
          <a:lstStyle>
            <a:lvl1pPr algn="l" rtl="0" eaLnBrk="0" fontAlgn="base" hangingPunct="0">
              <a:spcBef>
                <a:spcPct val="0"/>
              </a:spcBef>
              <a:spcAft>
                <a:spcPct val="0"/>
              </a:spcAft>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algn="ctr" rtl="0" eaLnBrk="0" fontAlgn="base" hangingPunct="0">
              <a:spcBef>
                <a:spcPct val="0"/>
              </a:spcBef>
              <a:spcAft>
                <a:spcPct val="0"/>
              </a:spcAft>
              <a:defRPr sz="3900">
                <a:solidFill>
                  <a:schemeClr val="tx2"/>
                </a:solidFill>
                <a:latin typeface="Tahoma" pitchFamily="34" charset="0"/>
                <a:cs typeface="Arial" charset="0"/>
              </a:defRPr>
            </a:lvl2pPr>
            <a:lvl3pPr algn="ctr" rtl="0" eaLnBrk="0" fontAlgn="base" hangingPunct="0">
              <a:spcBef>
                <a:spcPct val="0"/>
              </a:spcBef>
              <a:spcAft>
                <a:spcPct val="0"/>
              </a:spcAft>
              <a:defRPr sz="3900">
                <a:solidFill>
                  <a:schemeClr val="tx2"/>
                </a:solidFill>
                <a:latin typeface="Tahoma" pitchFamily="34" charset="0"/>
                <a:cs typeface="Arial" charset="0"/>
              </a:defRPr>
            </a:lvl3pPr>
            <a:lvl4pPr algn="ctr" rtl="0" eaLnBrk="0" fontAlgn="base" hangingPunct="0">
              <a:spcBef>
                <a:spcPct val="0"/>
              </a:spcBef>
              <a:spcAft>
                <a:spcPct val="0"/>
              </a:spcAft>
              <a:defRPr sz="3900">
                <a:solidFill>
                  <a:schemeClr val="tx2"/>
                </a:solidFill>
                <a:latin typeface="Tahoma" pitchFamily="34" charset="0"/>
                <a:cs typeface="Arial" charset="0"/>
              </a:defRPr>
            </a:lvl4pPr>
            <a:lvl5pPr algn="ctr" rtl="0" eaLnBrk="0" fontAlgn="base" hangingPunct="0">
              <a:spcBef>
                <a:spcPct val="0"/>
              </a:spcBef>
              <a:spcAft>
                <a:spcPct val="0"/>
              </a:spcAft>
              <a:defRPr sz="3900">
                <a:solidFill>
                  <a:schemeClr val="tx2"/>
                </a:solidFill>
                <a:latin typeface="Tahoma" pitchFamily="34" charset="0"/>
                <a:cs typeface="Arial" charset="0"/>
              </a:defRPr>
            </a:lvl5pPr>
            <a:lvl6pPr marL="407548" algn="ctr" rtl="0" fontAlgn="base">
              <a:spcBef>
                <a:spcPct val="0"/>
              </a:spcBef>
              <a:spcAft>
                <a:spcPct val="0"/>
              </a:spcAft>
              <a:defRPr sz="3900">
                <a:solidFill>
                  <a:schemeClr val="tx2"/>
                </a:solidFill>
                <a:latin typeface="Arial" charset="0"/>
                <a:cs typeface="Arial" charset="0"/>
              </a:defRPr>
            </a:lvl6pPr>
            <a:lvl7pPr marL="815096" algn="ctr" rtl="0" fontAlgn="base">
              <a:spcBef>
                <a:spcPct val="0"/>
              </a:spcBef>
              <a:spcAft>
                <a:spcPct val="0"/>
              </a:spcAft>
              <a:defRPr sz="3900">
                <a:solidFill>
                  <a:schemeClr val="tx2"/>
                </a:solidFill>
                <a:latin typeface="Arial" charset="0"/>
                <a:cs typeface="Arial" charset="0"/>
              </a:defRPr>
            </a:lvl7pPr>
            <a:lvl8pPr marL="1222644" algn="ctr" rtl="0" fontAlgn="base">
              <a:spcBef>
                <a:spcPct val="0"/>
              </a:spcBef>
              <a:spcAft>
                <a:spcPct val="0"/>
              </a:spcAft>
              <a:defRPr sz="3900">
                <a:solidFill>
                  <a:schemeClr val="tx2"/>
                </a:solidFill>
                <a:latin typeface="Arial" charset="0"/>
                <a:cs typeface="Arial" charset="0"/>
              </a:defRPr>
            </a:lvl8pPr>
            <a:lvl9pPr marL="1630192" algn="ctr" rtl="0" fontAlgn="base">
              <a:spcBef>
                <a:spcPct val="0"/>
              </a:spcBef>
              <a:spcAft>
                <a:spcPct val="0"/>
              </a:spcAft>
              <a:defRPr sz="3900">
                <a:solidFill>
                  <a:schemeClr val="tx2"/>
                </a:solidFill>
                <a:latin typeface="Arial" charset="0"/>
                <a:cs typeface="Arial" charset="0"/>
              </a:defRPr>
            </a:lvl9pPr>
          </a:lstStyle>
          <a:p>
            <a:r>
              <a:rPr lang="en-US" sz="6000" kern="0">
                <a:ln>
                  <a:solidFill>
                    <a:srgbClr val="E65F25"/>
                  </a:solidFill>
                </a:ln>
                <a:solidFill>
                  <a:schemeClr val="bg1"/>
                </a:solidFill>
                <a:latin typeface="Calibri" panose="020F0502020204030204" pitchFamily="34" charset="0"/>
              </a:rPr>
              <a:t>*</a:t>
            </a:r>
            <a:endParaRPr lang="en-US" sz="6000" kern="0" dirty="0">
              <a:ln>
                <a:solidFill>
                  <a:srgbClr val="E65F25"/>
                </a:solidFill>
              </a:ln>
              <a:solidFill>
                <a:schemeClr val="bg1"/>
              </a:solidFill>
              <a:latin typeface="Calibri" panose="020F0502020204030204" pitchFamily="34" charset="0"/>
            </a:endParaRPr>
          </a:p>
        </p:txBody>
      </p:sp>
      <p:sp>
        <p:nvSpPr>
          <p:cNvPr id="6147" name="Content Placeholder 1"/>
          <p:cNvSpPr>
            <a:spLocks noGrp="1"/>
          </p:cNvSpPr>
          <p:nvPr>
            <p:ph idx="1"/>
          </p:nvPr>
        </p:nvSpPr>
        <p:spPr>
          <a:xfrm>
            <a:off x="320674" y="1371600"/>
            <a:ext cx="5866607" cy="4224232"/>
          </a:xfrm>
        </p:spPr>
        <p:txBody>
          <a:bodyPr/>
          <a:lstStyle/>
          <a:p>
            <a:pPr marL="341313" indent="-341313" eaLnBrk="1" hangingPunct="1">
              <a:spcBef>
                <a:spcPts val="0"/>
              </a:spcBef>
              <a:spcAft>
                <a:spcPts val="300"/>
              </a:spcAft>
              <a:buFont typeface="Symbol" panose="05050102010706020507" pitchFamily="18" charset="2"/>
              <a:buChar char="·"/>
              <a:defRPr/>
            </a:pPr>
            <a:r>
              <a:rPr lang="en-US" altLang="en-US" dirty="0">
                <a:solidFill>
                  <a:srgbClr val="3D3D3D"/>
                </a:solidFill>
                <a:latin typeface="+mj-lt"/>
              </a:rPr>
              <a:t>Designate specific individuals responsible for various tasks:</a:t>
            </a:r>
          </a:p>
          <a:p>
            <a:pPr marL="682625" lvl="1" indent="-341313" eaLnBrk="1" hangingPunct="1">
              <a:spcBef>
                <a:spcPts val="0"/>
              </a:spcBef>
              <a:spcAft>
                <a:spcPts val="300"/>
              </a:spcAft>
              <a:buFont typeface="Tahoma" panose="020B0604030504040204" pitchFamily="34" charset="0"/>
              <a:buChar char="−"/>
              <a:defRPr/>
            </a:pPr>
            <a:r>
              <a:rPr lang="en-US" altLang="en-US" dirty="0">
                <a:solidFill>
                  <a:srgbClr val="3D3D3D"/>
                </a:solidFill>
                <a:latin typeface="+mj-lt"/>
              </a:rPr>
              <a:t>Reporting the emergency </a:t>
            </a:r>
          </a:p>
          <a:p>
            <a:pPr marL="682625" lvl="1" indent="-341313" eaLnBrk="1" hangingPunct="1">
              <a:spcBef>
                <a:spcPts val="0"/>
              </a:spcBef>
              <a:spcAft>
                <a:spcPts val="300"/>
              </a:spcAft>
              <a:buFont typeface="Tahoma" panose="020B0604030504040204" pitchFamily="34" charset="0"/>
              <a:buChar char="−"/>
              <a:defRPr/>
            </a:pPr>
            <a:r>
              <a:rPr lang="en-US" altLang="en-US" dirty="0">
                <a:solidFill>
                  <a:srgbClr val="3D3D3D"/>
                </a:solidFill>
                <a:latin typeface="+mj-lt"/>
              </a:rPr>
              <a:t>Monitoring the evacuation</a:t>
            </a:r>
          </a:p>
          <a:p>
            <a:pPr marL="682625" indent="-341313" eaLnBrk="1" hangingPunct="1">
              <a:spcBef>
                <a:spcPts val="0"/>
              </a:spcBef>
              <a:spcAft>
                <a:spcPts val="300"/>
              </a:spcAft>
              <a:buFont typeface="Tahoma" panose="020B0604030504040204" pitchFamily="34" charset="0"/>
              <a:buChar char="‒"/>
              <a:defRPr/>
            </a:pPr>
            <a:r>
              <a:rPr lang="en-US" altLang="en-US" dirty="0">
                <a:solidFill>
                  <a:srgbClr val="3D3D3D"/>
                </a:solidFill>
                <a:latin typeface="+mj-lt"/>
              </a:rPr>
              <a:t>Performing rescue, medical, or critical plant operation duties</a:t>
            </a:r>
          </a:p>
          <a:p>
            <a:pPr marL="682625" indent="-341313" eaLnBrk="1" hangingPunct="1">
              <a:spcBef>
                <a:spcPts val="0"/>
              </a:spcBef>
              <a:spcAft>
                <a:spcPts val="300"/>
              </a:spcAft>
              <a:buFont typeface="Tahoma" panose="020B0604030504040204" pitchFamily="34" charset="0"/>
              <a:buChar char="‒"/>
              <a:defRPr/>
            </a:pPr>
            <a:r>
              <a:rPr lang="en-US" altLang="en-US" dirty="0">
                <a:solidFill>
                  <a:srgbClr val="3D3D3D"/>
                </a:solidFill>
                <a:latin typeface="+mj-lt"/>
              </a:rPr>
              <a:t>Determining closure periods</a:t>
            </a:r>
          </a:p>
          <a:p>
            <a:pPr marL="682625" indent="-341313" eaLnBrk="1" hangingPunct="1">
              <a:spcBef>
                <a:spcPts val="0"/>
              </a:spcBef>
              <a:spcAft>
                <a:spcPts val="300"/>
              </a:spcAft>
              <a:buFont typeface="Tahoma" panose="020B0604030504040204" pitchFamily="34" charset="0"/>
              <a:buChar char="‒"/>
              <a:defRPr/>
            </a:pPr>
            <a:r>
              <a:rPr lang="en-US" altLang="en-US" dirty="0">
                <a:solidFill>
                  <a:srgbClr val="3D3D3D"/>
                </a:solidFill>
                <a:latin typeface="+mj-lt"/>
              </a:rPr>
              <a:t>Contacting utilities</a:t>
            </a:r>
          </a:p>
          <a:p>
            <a:pPr marL="682625" indent="-341313" eaLnBrk="1" hangingPunct="1">
              <a:spcBef>
                <a:spcPts val="0"/>
              </a:spcBef>
              <a:spcAft>
                <a:spcPts val="1600"/>
              </a:spcAft>
              <a:buFont typeface="Tahoma" panose="020B0604030504040204" pitchFamily="34" charset="0"/>
              <a:buChar char="‒"/>
              <a:defRPr/>
            </a:pPr>
            <a:r>
              <a:rPr lang="en-US" altLang="en-US" dirty="0">
                <a:solidFill>
                  <a:srgbClr val="3D3D3D"/>
                </a:solidFill>
                <a:latin typeface="+mj-lt"/>
              </a:rPr>
              <a:t>Addressing chemical spill clean-up </a:t>
            </a:r>
          </a:p>
          <a:p>
            <a:pPr marL="341313" indent="-341313" eaLnBrk="1" hangingPunct="1">
              <a:spcBef>
                <a:spcPts val="0"/>
              </a:spcBef>
              <a:spcAft>
                <a:spcPts val="1600"/>
              </a:spcAft>
              <a:buFont typeface="Symbol" panose="05050102010706020507" pitchFamily="18" charset="2"/>
              <a:buChar char="·"/>
              <a:defRPr/>
            </a:pPr>
            <a:r>
              <a:rPr lang="en-US" altLang="en-US" dirty="0">
                <a:solidFill>
                  <a:srgbClr val="3D3D3D"/>
                </a:solidFill>
                <a:latin typeface="+mj-lt"/>
              </a:rPr>
              <a:t>Address expectations of each employee.</a:t>
            </a:r>
          </a:p>
        </p:txBody>
      </p:sp>
      <p:sp>
        <p:nvSpPr>
          <p:cNvPr id="28676" name="Rectangle 1"/>
          <p:cNvSpPr>
            <a:spLocks noChangeArrowheads="1"/>
          </p:cNvSpPr>
          <p:nvPr/>
        </p:nvSpPr>
        <p:spPr bwMode="auto">
          <a:xfrm>
            <a:off x="7025481" y="1559795"/>
            <a:ext cx="243919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spcAft>
                <a:spcPts val="1600"/>
              </a:spcAft>
            </a:pPr>
            <a:r>
              <a:rPr lang="en-US" altLang="en-US" sz="1300" i="1" dirty="0">
                <a:solidFill>
                  <a:srgbClr val="3D3D3D"/>
                </a:solidFill>
                <a:latin typeface="+mj-lt"/>
                <a:ea typeface="Open Sans" panose="020B0606030504020204" pitchFamily="34" charset="0"/>
                <a:cs typeface="Open Sans" panose="020B0606030504020204" pitchFamily="34" charset="0"/>
              </a:rPr>
              <a:t>Document training and additional responsibilities.</a:t>
            </a:r>
          </a:p>
        </p:txBody>
      </p:sp>
      <p:sp>
        <p:nvSpPr>
          <p:cNvPr id="5" name="Rectangle 4"/>
          <p:cNvSpPr/>
          <p:nvPr/>
        </p:nvSpPr>
        <p:spPr>
          <a:xfrm>
            <a:off x="315119" y="164812"/>
            <a:ext cx="4501356" cy="246221"/>
          </a:xfrm>
          <a:prstGeom prst="rect">
            <a:avLst/>
          </a:prstGeom>
        </p:spPr>
        <p:txBody>
          <a:bodyPr wrap="square">
            <a:spAutoFit/>
          </a:bodyPr>
          <a:lstStyle/>
          <a:p>
            <a:r>
              <a:rPr lang="en-US" altLang="en-US" sz="1000" b="1" kern="0">
                <a:solidFill>
                  <a:schemeClr val="bg1"/>
                </a:solidFill>
                <a:latin typeface="+mj-lt"/>
                <a:ea typeface="Open Sans" panose="020B0606030504020204" pitchFamily="34" charset="0"/>
                <a:cs typeface="Open Sans" panose="020B0606030504020204" pitchFamily="34" charset="0"/>
              </a:rPr>
              <a:t>1  </a:t>
            </a:r>
            <a:r>
              <a:rPr lang="en-US" altLang="en-US" sz="1000" kern="0">
                <a:solidFill>
                  <a:srgbClr val="FA834E"/>
                </a:solidFill>
                <a:latin typeface="+mj-lt"/>
                <a:ea typeface="Open Sans" panose="020B0606030504020204" pitchFamily="34" charset="0"/>
                <a:cs typeface="Open Sans" panose="020B0606030504020204" pitchFamily="34" charset="0"/>
              </a:rPr>
              <a:t>   </a:t>
            </a:r>
            <a:r>
              <a:rPr lang="en-US" altLang="en-US" sz="1000" b="0" kern="0">
                <a:solidFill>
                  <a:srgbClr val="FA834E"/>
                </a:solidFill>
                <a:latin typeface="+mj-lt"/>
                <a:ea typeface="Open Sans" panose="020B0606030504020204" pitchFamily="34" charset="0"/>
                <a:cs typeface="Open Sans" panose="020B0606030504020204" pitchFamily="34" charset="0"/>
              </a:rPr>
              <a:t>Developing a Plan</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p:txBody>
          <a:bodyPr/>
          <a:lstStyle/>
          <a:p>
            <a:r>
              <a:rPr lang="en-US" dirty="0">
                <a:latin typeface="+mj-lt"/>
              </a:rPr>
              <a:t>Assigning Responsibility</a:t>
            </a:r>
          </a:p>
        </p:txBody>
      </p:sp>
    </p:spTree>
  </p:cSld>
  <p:clrMapOvr>
    <a:masterClrMapping/>
  </p:clrMapOvr>
  <p:transition spd="med">
    <p:fade/>
  </p:transition>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spcBef>
            <a:spcPct val="0"/>
          </a:spcBef>
          <a:spcAft>
            <a:spcPts val="1800"/>
          </a:spcAft>
          <a:buFont typeface="Tahoma" panose="020B0604030504040204" pitchFamily="34" charset="0"/>
          <a:buAutoNum type="arabicPeriod"/>
          <a:defRPr sz="1300" kern="0" smtClean="0">
            <a:solidFill>
              <a:srgbClr val="3D3D3D"/>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Emergency Action Plan - English - 12KK</Template>
  <TotalTime>49</TotalTime>
  <Words>3034</Words>
  <Application>Microsoft Macintosh PowerPoint</Application>
  <PresentationFormat>Custom</PresentationFormat>
  <Paragraphs>594</Paragraphs>
  <Slides>37</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Open Sans</vt:lpstr>
      <vt:lpstr>Open Sans Condensed</vt:lpstr>
      <vt:lpstr>Symbol</vt:lpstr>
      <vt:lpstr>Tahoma</vt:lpstr>
      <vt:lpstr>1_Default Design</vt:lpstr>
      <vt:lpstr>Emergency Action Plan</vt:lpstr>
      <vt:lpstr>PowerPoint Presentation</vt:lpstr>
      <vt:lpstr>Learning Objectives</vt:lpstr>
      <vt:lpstr>Course Overview</vt:lpstr>
      <vt:lpstr>Developing a Plan</vt:lpstr>
      <vt:lpstr>Definition</vt:lpstr>
      <vt:lpstr>Defining the Scope</vt:lpstr>
      <vt:lpstr>Assessing Hazards and Risks</vt:lpstr>
      <vt:lpstr>Assigning Responsibility</vt:lpstr>
      <vt:lpstr>Outlining Procedures</vt:lpstr>
      <vt:lpstr>Evacuation Maps</vt:lpstr>
      <vt:lpstr>Training</vt:lpstr>
      <vt:lpstr>Fire and Medical Emergencies</vt:lpstr>
      <vt:lpstr>Fire Emergencies</vt:lpstr>
      <vt:lpstr>After Being Notified</vt:lpstr>
      <vt:lpstr>Work Area Monitors</vt:lpstr>
      <vt:lpstr>Other Designated Personnel</vt:lpstr>
      <vt:lpstr>Extinguishing Fires</vt:lpstr>
      <vt:lpstr>Medical Emergencies</vt:lpstr>
      <vt:lpstr>Extended Power Loss</vt:lpstr>
      <vt:lpstr>Precautionary Measures</vt:lpstr>
      <vt:lpstr>When Power Returns</vt:lpstr>
      <vt:lpstr>Chemical Spills</vt:lpstr>
      <vt:lpstr>Procedures for a Large Chemical Spill</vt:lpstr>
      <vt:lpstr>Procedures for a Small Chemical Spill</vt:lpstr>
      <vt:lpstr>Telephone Bomb Threats</vt:lpstr>
      <vt:lpstr>Handling a Telephone Bomb Threat</vt:lpstr>
      <vt:lpstr>At the End of the Call</vt:lpstr>
      <vt:lpstr>Severe Weather and Natural Disasters</vt:lpstr>
      <vt:lpstr>Tornadoes</vt:lpstr>
      <vt:lpstr>Earthquakes</vt:lpstr>
      <vt:lpstr>Flood or Tsunami</vt:lpstr>
      <vt:lpstr>Hurricanes</vt:lpstr>
      <vt:lpstr>Hurricanes</vt:lpstr>
      <vt:lpstr>Blizzards</vt:lpstr>
      <vt:lpstr>Stranded in a Vehicle</vt:lpstr>
      <vt:lpstr>Summary</vt:lpstr>
    </vt:vector>
  </TitlesOfParts>
  <Company>LTC Alliance,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Action Plan</dc:title>
  <dc:creator>Kelsey Rzepecki</dc:creator>
  <cp:lastModifiedBy>Rick Noss</cp:lastModifiedBy>
  <cp:revision>22</cp:revision>
  <dcterms:created xsi:type="dcterms:W3CDTF">2016-03-02T18:26:17Z</dcterms:created>
  <dcterms:modified xsi:type="dcterms:W3CDTF">2019-08-21T14:34:09Z</dcterms:modified>
</cp:coreProperties>
</file>