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
  </p:sldMasterIdLst>
  <p:notesMasterIdLst>
    <p:notesMasterId r:id="rId39"/>
  </p:notesMasterIdLst>
  <p:handoutMasterIdLst>
    <p:handoutMasterId r:id="rId40"/>
  </p:handoutMasterIdLst>
  <p:sldIdLst>
    <p:sldId id="359" r:id="rId2"/>
    <p:sldId id="370" r:id="rId3"/>
    <p:sldId id="360" r:id="rId4"/>
    <p:sldId id="358" r:id="rId5"/>
    <p:sldId id="361" r:id="rId6"/>
    <p:sldId id="310" r:id="rId7"/>
    <p:sldId id="353" r:id="rId8"/>
    <p:sldId id="316" r:id="rId9"/>
    <p:sldId id="315" r:id="rId10"/>
    <p:sldId id="317" r:id="rId11"/>
    <p:sldId id="319" r:id="rId12"/>
    <p:sldId id="318" r:id="rId13"/>
    <p:sldId id="362" r:id="rId14"/>
    <p:sldId id="324" r:id="rId15"/>
    <p:sldId id="326" r:id="rId16"/>
    <p:sldId id="354" r:id="rId17"/>
    <p:sldId id="327" r:id="rId18"/>
    <p:sldId id="325" r:id="rId19"/>
    <p:sldId id="323" r:id="rId20"/>
    <p:sldId id="363" r:id="rId21"/>
    <p:sldId id="330" r:id="rId22"/>
    <p:sldId id="331" r:id="rId23"/>
    <p:sldId id="364" r:id="rId24"/>
    <p:sldId id="332" r:id="rId25"/>
    <p:sldId id="333" r:id="rId26"/>
    <p:sldId id="365" r:id="rId27"/>
    <p:sldId id="336" r:id="rId28"/>
    <p:sldId id="348" r:id="rId29"/>
    <p:sldId id="366" r:id="rId30"/>
    <p:sldId id="334" r:id="rId31"/>
    <p:sldId id="337" r:id="rId32"/>
    <p:sldId id="338" r:id="rId33"/>
    <p:sldId id="335" r:id="rId34"/>
    <p:sldId id="350" r:id="rId35"/>
    <p:sldId id="339" r:id="rId36"/>
    <p:sldId id="351" r:id="rId37"/>
    <p:sldId id="313" r:id="rId38"/>
  </p:sldIdLst>
  <p:sldSz cx="9783763" cy="64008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61061" indent="57633"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23923" indent="113465"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86784" indent="169296"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47845" indent="226928"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593467" algn="l" defTabSz="1037387"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3112160" algn="l" defTabSz="1037387"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630854" algn="l" defTabSz="1037387"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4149547" algn="l" defTabSz="1037387"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016" userDrawn="1">
          <p15:clr>
            <a:srgbClr val="A4A3A4"/>
          </p15:clr>
        </p15:guide>
        <p15:guide id="2" pos="3082"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Lisa Sauerwein" initials="LS" lastIdx="14" clrIdx="1"/>
  <p:cmAuthor id="3" name="Kelly"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D"/>
    <a:srgbClr val="4A72A8"/>
    <a:srgbClr val="E65F25"/>
    <a:srgbClr val="FF6600"/>
    <a:srgbClr val="83847B"/>
    <a:srgbClr val="FF9999"/>
    <a:srgbClr val="66CCFF"/>
    <a:srgbClr val="EDB700"/>
    <a:srgbClr val="35312D"/>
    <a:srgbClr val="BAB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9" autoAdjust="0"/>
    <p:restoredTop sz="72433" autoAdjust="0"/>
  </p:normalViewPr>
  <p:slideViewPr>
    <p:cSldViewPr>
      <p:cViewPr varScale="1">
        <p:scale>
          <a:sx n="67" d="100"/>
          <a:sy n="67" d="100"/>
        </p:scale>
        <p:origin x="2568" y="176"/>
      </p:cViewPr>
      <p:guideLst>
        <p:guide orient="horz" pos="2016"/>
        <p:guide pos="3082"/>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92" d="100"/>
          <a:sy n="192" d="100"/>
        </p:scale>
        <p:origin x="-1272" y="33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hangingPunct="1">
              <a:defRPr sz="13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cs typeface="Arial" panose="020B0604020202020204" pitchFamily="34" charset="0"/>
              </a:defRPr>
            </a:lvl1pPr>
          </a:lstStyle>
          <a:p>
            <a:pPr>
              <a:defRPr/>
            </a:pPr>
            <a:fld id="{7C6E3D8E-DA0B-4621-92D5-41E2B95F04E7}" type="datetimeFigureOut">
              <a:rPr lang="en-US" altLang="en-US"/>
              <a:pPr>
                <a:defRPr/>
              </a:pPr>
              <a:t>8/21/19</a:t>
            </a:fld>
            <a:endParaRPr lang="en-US" alt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1" hangingPunct="1">
              <a:defRPr sz="13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cs typeface="Arial" panose="020B0604020202020204" pitchFamily="34" charset="0"/>
              </a:defRPr>
            </a:lvl1pPr>
          </a:lstStyle>
          <a:p>
            <a:pPr>
              <a:defRPr/>
            </a:pPr>
            <a:fld id="{9DCEBF74-0F98-44C1-8641-CD8F81EC75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anose="020B0604020202020204" pitchFamily="34" charset="0"/>
              </a:defRPr>
            </a:lvl1pPr>
          </a:lstStyle>
          <a:p>
            <a:pPr>
              <a:defRPr/>
            </a:pPr>
            <a:fld id="{2FCE1D60-0EA8-4BAD-AB5E-FC4551412452}" type="datetimeFigureOut">
              <a:rPr lang="en-US" altLang="en-US"/>
              <a:pPr>
                <a:defRPr/>
              </a:pPr>
              <a:t>8/21/19</a:t>
            </a:fld>
            <a:endParaRPr lang="en-US" altLang="en-US"/>
          </a:p>
        </p:txBody>
      </p:sp>
      <p:sp>
        <p:nvSpPr>
          <p:cNvPr id="4" name="Slide Image Placeholder 3"/>
          <p:cNvSpPr>
            <a:spLocks noGrp="1" noRot="1" noChangeAspect="1"/>
          </p:cNvSpPr>
          <p:nvPr>
            <p:ph type="sldImg" idx="2"/>
          </p:nvPr>
        </p:nvSpPr>
        <p:spPr>
          <a:xfrm>
            <a:off x="906463" y="720725"/>
            <a:ext cx="5502275" cy="36004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68B14C00-0A2F-4CCC-8CE8-40120426AB1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ＭＳ Ｐゴシック" charset="0"/>
      </a:defRPr>
    </a:lvl1pPr>
    <a:lvl2pPr marL="461061"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mn-cs"/>
      </a:defRPr>
    </a:lvl2pPr>
    <a:lvl3pPr marL="923923"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mn-cs"/>
      </a:defRPr>
    </a:lvl3pPr>
    <a:lvl4pPr marL="1386784"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mn-cs"/>
      </a:defRPr>
    </a:lvl4pPr>
    <a:lvl5pPr marL="1847845" algn="l" rtl="0" eaLnBrk="0" fontAlgn="base" hangingPunct="0">
      <a:spcBef>
        <a:spcPct val="30000"/>
      </a:spcBef>
      <a:spcAft>
        <a:spcPct val="0"/>
      </a:spcAft>
      <a:defRPr sz="1248" kern="1200">
        <a:solidFill>
          <a:schemeClr val="tx1"/>
        </a:solidFill>
        <a:latin typeface="+mn-lt"/>
        <a:ea typeface="MS PGothic" panose="020B0600070205080204" pitchFamily="34" charset="-128"/>
        <a:cs typeface="+mn-cs"/>
      </a:defRPr>
    </a:lvl5pPr>
    <a:lvl6pPr marL="2311816" algn="l" defTabSz="924726" rtl="0" eaLnBrk="1" latinLnBrk="0" hangingPunct="1">
      <a:defRPr sz="1248" kern="1200">
        <a:solidFill>
          <a:schemeClr val="tx1"/>
        </a:solidFill>
        <a:latin typeface="+mn-lt"/>
        <a:ea typeface="+mn-ea"/>
        <a:cs typeface="+mn-cs"/>
      </a:defRPr>
    </a:lvl6pPr>
    <a:lvl7pPr marL="2774179" algn="l" defTabSz="924726" rtl="0" eaLnBrk="1" latinLnBrk="0" hangingPunct="1">
      <a:defRPr sz="1248" kern="1200">
        <a:solidFill>
          <a:schemeClr val="tx1"/>
        </a:solidFill>
        <a:latin typeface="+mn-lt"/>
        <a:ea typeface="+mn-ea"/>
        <a:cs typeface="+mn-cs"/>
      </a:defRPr>
    </a:lvl7pPr>
    <a:lvl8pPr marL="3236544" algn="l" defTabSz="924726" rtl="0" eaLnBrk="1" latinLnBrk="0" hangingPunct="1">
      <a:defRPr sz="1248" kern="1200">
        <a:solidFill>
          <a:schemeClr val="tx1"/>
        </a:solidFill>
        <a:latin typeface="+mn-lt"/>
        <a:ea typeface="+mn-ea"/>
        <a:cs typeface="+mn-cs"/>
      </a:defRPr>
    </a:lvl8pPr>
    <a:lvl9pPr marL="3698907" algn="l" defTabSz="924726" rtl="0" eaLnBrk="1" latinLnBrk="0" hangingPunct="1">
      <a:defRPr sz="12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88379EF-2036-456C-9187-F9267148FC08}" type="slidenum">
              <a:rPr lang="en-US" altLang="en-US" smtClean="0"/>
              <a:pPr/>
              <a:t>1</a:t>
            </a:fld>
            <a:endParaRPr lang="en-US" altLang="en-US"/>
          </a:p>
        </p:txBody>
      </p:sp>
    </p:spTree>
    <p:extLst>
      <p:ext uri="{BB962C8B-B14F-4D97-AF65-F5344CB8AC3E}">
        <p14:creationId xmlns:p14="http://schemas.microsoft.com/office/powerpoint/2010/main" val="2042853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Una vez que determina las emergencias potenciales y asigna las responsabilidades a los empleados, resuma en detalle los procedimientos a los cuales la organización va a someterse durante una emergencia. </a:t>
            </a:r>
            <a:endParaRPr lang="en-US" altLang="en-US"/>
          </a:p>
          <a:p>
            <a:r>
              <a:rPr lang="es-ES_tradnl" altLang="en-US"/>
              <a:t> </a:t>
            </a:r>
            <a:endParaRPr lang="en-US" altLang="en-US"/>
          </a:p>
          <a:p>
            <a:r>
              <a:rPr lang="es-ES_tradnl" altLang="en-US"/>
              <a:t>Estos procedimientos serán específicos para la respuesta a los peligros y los trabajadores afectados. </a:t>
            </a:r>
            <a:endParaRPr lang="en-US" altLang="en-US"/>
          </a:p>
          <a:p>
            <a:r>
              <a:rPr lang="es-ES_tradnl" altLang="en-US"/>
              <a:t> </a:t>
            </a:r>
            <a:endParaRPr lang="en-US" altLang="en-US"/>
          </a:p>
          <a:p>
            <a:r>
              <a:rPr lang="es-ES_tradnl" altLang="en-US"/>
              <a:t>Los procedimientos incluirán lo siguiente: </a:t>
            </a:r>
          </a:p>
          <a:p>
            <a:pPr marL="285750" indent="-285750">
              <a:buFont typeface="Arial" panose="020B0604020202020204" pitchFamily="34" charset="0"/>
              <a:buChar char="•"/>
            </a:pPr>
            <a:r>
              <a:rPr lang="es-ES_tradnl" altLang="en-US"/>
              <a:t>Qué hacer en caso de incendio u otra emergencia, incluso los procedimientos de evacuación y las rutas de salida</a:t>
            </a:r>
          </a:p>
          <a:p>
            <a:pPr marL="285750" indent="-285750">
              <a:buFont typeface="Arial" panose="020B0604020202020204" pitchFamily="34" charset="0"/>
              <a:buChar char="•"/>
            </a:pPr>
            <a:r>
              <a:rPr lang="es-ES_tradnl" altLang="en-US"/>
              <a:t>Cómo reportar emergencias y alertar a empleados</a:t>
            </a:r>
          </a:p>
          <a:p>
            <a:pPr marL="285750" indent="-285750">
              <a:buFont typeface="Arial" panose="020B0604020202020204" pitchFamily="34" charset="0"/>
              <a:buChar char="•"/>
            </a:pPr>
            <a:r>
              <a:rPr lang="es-ES_tradnl" altLang="en-US"/>
              <a:t>Cómo dar cuenta de todos los empleados después de una evacuación</a:t>
            </a:r>
          </a:p>
          <a:p>
            <a:pPr marL="285750" indent="-285750">
              <a:buFont typeface="Arial" panose="020B0604020202020204" pitchFamily="34" charset="0"/>
              <a:buChar char="•"/>
            </a:pPr>
            <a:r>
              <a:rPr lang="es-ES_tradnl" altLang="en-US"/>
              <a:t>Qué hacer en caso de un cierre de negocios</a:t>
            </a:r>
          </a:p>
          <a:p>
            <a:pPr marL="285750" indent="-285750">
              <a:buFont typeface="Arial" panose="020B0604020202020204" pitchFamily="34" charset="0"/>
              <a:buChar char="•"/>
            </a:pPr>
            <a:r>
              <a:rPr lang="es-ES_tradnl" altLang="en-US"/>
              <a:t>Cómo responder a los desastres naturales, tal como la ubicación para reunirse si un tornado amenaza el lugar de trabajo </a:t>
            </a:r>
          </a:p>
          <a:p>
            <a:pPr marL="285750" indent="-285750">
              <a:buFont typeface="Arial" panose="020B0604020202020204" pitchFamily="34" charset="0"/>
              <a:buChar char="•"/>
            </a:pPr>
            <a:r>
              <a:rPr lang="es-ES_tradnl" altLang="en-US"/>
              <a:t>Y cómo va a capacitar a los empleados y la frecuencia.</a:t>
            </a:r>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6BBF7F-1C75-479A-8308-4B7660BF7F0A}"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Los PAE incluyen mapas de evacuación. La siguiente información, como mínimo, debe estar en estos mapas:</a:t>
            </a:r>
            <a:endParaRPr lang="en-US" altLang="en-US"/>
          </a:p>
          <a:p>
            <a:endParaRPr lang="es-ES_tradnl" altLang="en-US"/>
          </a:p>
          <a:p>
            <a:pPr marL="285750" indent="-285750">
              <a:buFont typeface="Arial" panose="020B0604020202020204" pitchFamily="34" charset="0"/>
              <a:buChar char="•"/>
            </a:pPr>
            <a:r>
              <a:rPr lang="es-ES_tradnl" altLang="en-US"/>
              <a:t>Las salidas de emergencia</a:t>
            </a:r>
          </a:p>
          <a:p>
            <a:pPr marL="285750" indent="-285750">
              <a:buFont typeface="Arial" panose="020B0604020202020204" pitchFamily="34" charset="0"/>
              <a:buChar char="•"/>
            </a:pPr>
            <a:r>
              <a:rPr lang="es-ES_tradnl" altLang="en-US"/>
              <a:t>Las rutas de evacuación primarias y secundarias</a:t>
            </a:r>
          </a:p>
          <a:p>
            <a:pPr marL="285750" indent="-285750">
              <a:buFont typeface="Arial" panose="020B0604020202020204" pitchFamily="34" charset="0"/>
              <a:buChar char="•"/>
            </a:pPr>
            <a:r>
              <a:rPr lang="es-ES_tradnl" altLang="en-US"/>
              <a:t>Las ubicaciones de los extintores</a:t>
            </a:r>
          </a:p>
          <a:p>
            <a:pPr marL="285750" indent="-285750">
              <a:buFont typeface="Arial" panose="020B0604020202020204" pitchFamily="34" charset="0"/>
              <a:buChar char="•"/>
            </a:pPr>
            <a:r>
              <a:rPr lang="es-ES_tradnl" altLang="en-US"/>
              <a:t>Las ubicaciones de las estaciones para tirar la alarma</a:t>
            </a:r>
          </a:p>
          <a:p>
            <a:pPr marL="285750" indent="-285750">
              <a:buFont typeface="Arial" panose="020B0604020202020204" pitchFamily="34" charset="0"/>
              <a:buChar char="•"/>
            </a:pPr>
            <a:r>
              <a:rPr lang="es-ES_tradnl" altLang="en-US"/>
              <a:t>Y los puntos de encuentro, dónde se realiza un recuento.</a:t>
            </a:r>
            <a:endParaRPr lang="en-US" altLang="en-US"/>
          </a:p>
          <a:p>
            <a:r>
              <a:rPr lang="es-ES_tradnl" altLang="en-US"/>
              <a:t> </a:t>
            </a:r>
            <a:endParaRPr lang="en-US" altLang="en-US"/>
          </a:p>
          <a:p>
            <a:r>
              <a:rPr lang="es-ES_tradnl" altLang="en-US"/>
              <a:t>El PAE debe especificar la frecuencia que se llevan a cabo los simulacros de evacuación. Por lo general, esto se realiza cada año y, además, si hay algún cambio en el lugar de trabajo o los procedimientos.</a:t>
            </a:r>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57F2567-D51A-4004-9CD7-F49D985D246C}"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Una vez que ha desarrollado un plan detallado que describe los requisitos en el caso de una emergencia, distribuya la política resultante a los empleados. </a:t>
            </a:r>
            <a:endParaRPr lang="en-US" altLang="en-US"/>
          </a:p>
          <a:p>
            <a:r>
              <a:rPr lang="es-ES_tradnl" altLang="en-US"/>
              <a:t> </a:t>
            </a:r>
            <a:endParaRPr lang="en-US" altLang="en-US"/>
          </a:p>
          <a:p>
            <a:r>
              <a:rPr lang="es-ES_tradnl" altLang="en-US"/>
              <a:t>Debe capacitar a los empleados sobre el plan para que entiendan las expectativas y las responsabilidades. </a:t>
            </a:r>
            <a:endParaRPr lang="en-US" altLang="en-US"/>
          </a:p>
          <a:p>
            <a:r>
              <a:rPr lang="es-ES_tradnl" altLang="en-US"/>
              <a:t> </a:t>
            </a:r>
            <a:endParaRPr lang="en-US" altLang="en-US"/>
          </a:p>
          <a:p>
            <a:r>
              <a:rPr lang="es-ES_tradnl" altLang="en-US"/>
              <a:t>La capacitación incluirá lo siguiente: </a:t>
            </a:r>
            <a:endParaRPr lang="en-US" altLang="en-US"/>
          </a:p>
          <a:p>
            <a:pPr marL="285750" indent="-285750">
              <a:buFont typeface="Arial" panose="020B0604020202020204" pitchFamily="34" charset="0"/>
              <a:buChar char="•"/>
            </a:pPr>
            <a:r>
              <a:rPr lang="es-ES_tradnl" altLang="en-US"/>
              <a:t>Las amenazas y los peligros en el lugar de trabajo</a:t>
            </a:r>
          </a:p>
          <a:p>
            <a:pPr marL="285750" indent="-285750">
              <a:buFont typeface="Arial" panose="020B0604020202020204" pitchFamily="34" charset="0"/>
              <a:buChar char="•"/>
            </a:pPr>
            <a:r>
              <a:rPr lang="es-ES_tradnl" altLang="en-US"/>
              <a:t>Los procedimientos de respuesta a emergencias apropiada</a:t>
            </a:r>
            <a:endParaRPr lang="en-US" altLang="en-US"/>
          </a:p>
          <a:p>
            <a:pPr marL="285750" indent="-285750">
              <a:buFont typeface="Arial" panose="020B0604020202020204" pitchFamily="34" charset="0"/>
              <a:buChar char="•"/>
            </a:pPr>
            <a:r>
              <a:rPr lang="es-ES_tradnl" altLang="en-US"/>
              <a:t>Los procedimientos de notificación, aviso y comunicación</a:t>
            </a:r>
            <a:endParaRPr lang="en-US" altLang="en-US"/>
          </a:p>
          <a:p>
            <a:pPr marL="285750" indent="-285750">
              <a:buFont typeface="Arial" panose="020B0604020202020204" pitchFamily="34" charset="0"/>
              <a:buChar char="•"/>
            </a:pPr>
            <a:r>
              <a:rPr lang="es-ES_tradnl" altLang="en-US"/>
              <a:t>Las ubicaciones de las rutas de evacuación y los refugios en sitio </a:t>
            </a:r>
            <a:r>
              <a:rPr lang="en-US" altLang="en-US"/>
              <a:t> </a:t>
            </a:r>
          </a:p>
          <a:p>
            <a:pPr marL="285750" indent="-285750">
              <a:buFont typeface="Arial" panose="020B0604020202020204" pitchFamily="34" charset="0"/>
              <a:buChar char="•"/>
            </a:pPr>
            <a:r>
              <a:rPr lang="es-ES_tradnl" altLang="en-US"/>
              <a:t>Las ubicaciones de los extintores, las alarmas y otros equipos de emergencia</a:t>
            </a:r>
            <a:endParaRPr lang="en-US" altLang="en-US"/>
          </a:p>
          <a:p>
            <a:pPr marL="285750" indent="-285750">
              <a:buFont typeface="Arial" panose="020B0604020202020204" pitchFamily="34" charset="0"/>
              <a:buChar char="•"/>
            </a:pPr>
            <a:r>
              <a:rPr lang="es-ES_tradnl" altLang="en-US"/>
              <a:t>Los simulacros</a:t>
            </a:r>
            <a:endParaRPr lang="en-US" altLang="en-US"/>
          </a:p>
          <a:p>
            <a:endParaRPr lang="es-ES_tradnl" altLang="en-US"/>
          </a:p>
          <a:p>
            <a:r>
              <a:rPr lang="es-ES_tradnl" altLang="en-US"/>
              <a:t>Los deberes específicos a las personas asignadas a diversos papeles, tales como las tareas médicas, el rescate o las responsabilidades de apagado</a:t>
            </a:r>
            <a:r>
              <a:rPr lang="en-US" altLang="en-US" baseline="0"/>
              <a:t> </a:t>
            </a:r>
            <a:r>
              <a:rPr lang="es-ES_tradnl" altLang="en-US" baseline="0"/>
              <a:t>y</a:t>
            </a:r>
            <a:r>
              <a:rPr lang="es-ES_tradnl" altLang="en-US"/>
              <a:t> otros peligros únicos para el sitio de trabajo que afectan a los empleados. </a:t>
            </a:r>
            <a:endParaRPr lang="en-US" altLang="en-US"/>
          </a:p>
          <a:p>
            <a:r>
              <a:rPr lang="es-ES_tradnl" altLang="en-US"/>
              <a:t> </a:t>
            </a:r>
            <a:endParaRPr lang="en-US" altLang="en-US"/>
          </a:p>
          <a:p>
            <a:r>
              <a:rPr lang="es-ES_tradnl" altLang="en-US"/>
              <a:t>Debe revisar y actualizar los planes de acción para emergencias anualmente. Comunique todos los cambios a los empleados.</a:t>
            </a: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A141149-8DD5-4680-935B-BDBE08A36A15}"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13</a:t>
            </a:fld>
            <a:endParaRPr lang="en-US" altLang="en-US" dirty="0"/>
          </a:p>
        </p:txBody>
      </p:sp>
    </p:spTree>
    <p:extLst>
      <p:ext uri="{BB962C8B-B14F-4D97-AF65-F5344CB8AC3E}">
        <p14:creationId xmlns:p14="http://schemas.microsoft.com/office/powerpoint/2010/main" val="701265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Cuando se descubre un incendio, los PAE típicamente dirigen a los empleados para activar la alarma de incendios más cercana.</a:t>
            </a:r>
            <a:endParaRPr lang="en-US" altLang="en-US"/>
          </a:p>
          <a:p>
            <a:r>
              <a:rPr lang="es-ES_tradnl" altLang="en-US"/>
              <a:t> </a:t>
            </a:r>
            <a:endParaRPr lang="en-US" altLang="en-US"/>
          </a:p>
          <a:p>
            <a:r>
              <a:rPr lang="es-ES_tradnl" altLang="en-US"/>
              <a:t>Las estaciones para tirar la alarma de incendio, tales como representa la foto, alertan al departamento de bomberos local, así como hacen sonar una alarma. </a:t>
            </a:r>
          </a:p>
          <a:p>
            <a:endParaRPr lang="es-ES_tradnl" altLang="en-US"/>
          </a:p>
          <a:p>
            <a:r>
              <a:rPr lang="es-ES_tradnl" altLang="en-US"/>
              <a:t>Si no hay ninguna alarma manual o automática disponible, notifique al departamento de bomberos local inmediatamente, llamando al 911. </a:t>
            </a:r>
            <a:endParaRPr lang="en-US" altLang="en-US"/>
          </a:p>
          <a:p>
            <a:r>
              <a:rPr lang="es-ES_tradnl" altLang="en-US"/>
              <a:t> </a:t>
            </a:r>
            <a:endParaRPr lang="en-US" altLang="en-US"/>
          </a:p>
          <a:p>
            <a:r>
              <a:rPr lang="es-ES_tradnl" altLang="en-US"/>
              <a:t>Notifique al personal de sitio designado por el PAE sobre la emergencia de incendio por el método especificado, que podría ser </a:t>
            </a:r>
          </a:p>
          <a:p>
            <a:pPr marL="285750" indent="-285750">
              <a:buFont typeface="Arial" panose="020B0604020202020204" pitchFamily="34" charset="0"/>
              <a:buChar char="•"/>
            </a:pPr>
            <a:r>
              <a:rPr lang="es-ES_tradnl" altLang="en-US"/>
              <a:t>la comunicación de voz</a:t>
            </a:r>
          </a:p>
          <a:p>
            <a:pPr marL="285750" indent="-285750">
              <a:buFont typeface="Arial" panose="020B0604020202020204" pitchFamily="34" charset="0"/>
              <a:buChar char="•"/>
            </a:pPr>
            <a:r>
              <a:rPr lang="es-ES_tradnl" altLang="en-US"/>
              <a:t>la radio</a:t>
            </a:r>
          </a:p>
          <a:p>
            <a:pPr marL="285750" indent="-285750">
              <a:buFont typeface="Arial" panose="020B0604020202020204" pitchFamily="34" charset="0"/>
              <a:buChar char="•"/>
            </a:pPr>
            <a:r>
              <a:rPr lang="es-ES_tradnl" altLang="en-US"/>
              <a:t>el teléfono </a:t>
            </a:r>
          </a:p>
          <a:p>
            <a:pPr marL="285750" indent="-285750">
              <a:buFont typeface="Arial" panose="020B0604020202020204" pitchFamily="34" charset="0"/>
              <a:buChar char="•"/>
            </a:pPr>
            <a:r>
              <a:rPr lang="es-ES_tradnl" altLang="en-US"/>
              <a:t>u otro método.</a:t>
            </a:r>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871864C-8919-469E-9E71-3C07DFED03BC}"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Inmediatamente después de recibir notificación de una emergencia de incendio, todos los ocupantes de la instalación, incluso los visitantes, deben: </a:t>
            </a:r>
            <a:endParaRPr lang="en-US" altLang="en-US"/>
          </a:p>
          <a:p>
            <a:endParaRPr lang="es-ES_tradnl" altLang="en-US"/>
          </a:p>
          <a:p>
            <a:pPr marL="285750" indent="-285750">
              <a:buFont typeface="Arial" panose="020B0604020202020204" pitchFamily="34" charset="0"/>
              <a:buChar char="•"/>
            </a:pPr>
            <a:r>
              <a:rPr lang="es-ES_tradnl" altLang="en-US"/>
              <a:t>Salir del edificio utilizando las rutas de evacuación. </a:t>
            </a:r>
          </a:p>
          <a:p>
            <a:pPr marL="285750" indent="-285750">
              <a:buFont typeface="Arial" panose="020B0604020202020204" pitchFamily="34" charset="0"/>
              <a:buChar char="•"/>
            </a:pPr>
            <a:r>
              <a:rPr lang="es-ES_tradnl" altLang="en-US"/>
              <a:t>Reunirse en el área designada como indica el plan de acción para emergencias. </a:t>
            </a:r>
          </a:p>
          <a:p>
            <a:pPr marL="285750" indent="-285750">
              <a:buFont typeface="Arial" panose="020B0604020202020204" pitchFamily="34" charset="0"/>
              <a:buChar char="•"/>
            </a:pPr>
            <a:r>
              <a:rPr lang="es-ES_tradnl" altLang="en-US"/>
              <a:t>Permanecer fuera hasta que la autoridad competente asignada anuncia que es seguro de volver a entrar. </a:t>
            </a:r>
          </a:p>
          <a:p>
            <a:pPr marL="285750" indent="-285750">
              <a:buFont typeface="Arial" panose="020B0604020202020204" pitchFamily="34" charset="0"/>
              <a:buChar char="•"/>
            </a:pPr>
            <a:r>
              <a:rPr lang="es-ES_tradnl" altLang="en-US"/>
              <a:t>Reportar problemas al coordinador de emergencias en el punto de encuentro.</a:t>
            </a:r>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3B7380D-5655-4BDD-8E2B-51E353826B82}"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Los vigilantes del área de trabajo identificados por el plan de acción para emergencias deben asegurarse de que todos los empleados con discapacidades físicas reciban ayuda durante una evacuación de emergencia.</a:t>
            </a:r>
            <a:endParaRPr lang="en-US" altLang="en-US"/>
          </a:p>
          <a:p>
            <a:r>
              <a:rPr lang="es-ES_tradnl" altLang="en-US"/>
              <a:t> </a:t>
            </a:r>
            <a:endParaRPr lang="en-US" altLang="en-US"/>
          </a:p>
          <a:p>
            <a:r>
              <a:rPr lang="es-ES_tradnl" altLang="en-US"/>
              <a:t>Además, tienen que revisar sus áreas asignadas para confirmar que todos los empleados y los visitantes han evacuado la zona. </a:t>
            </a:r>
            <a:endParaRPr lang="en-US" altLang="en-US"/>
          </a:p>
          <a:p>
            <a:r>
              <a:rPr lang="es-ES_tradnl" altLang="en-US"/>
              <a:t> </a:t>
            </a:r>
            <a:endParaRPr lang="en-US" altLang="en-US"/>
          </a:p>
          <a:p>
            <a:r>
              <a:rPr lang="es-ES_tradnl" altLang="en-US"/>
              <a:t>Una vez que llegan al punto de encuentro designado, deben realizar un recuento preciso e informar el personal desaparecido a la persona responsable.</a:t>
            </a: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133D7EA-9FCE-4C37-99F1-D36B2A68CEF6}" type="slidenum">
              <a:rPr lang="en-US"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El PAE puede requerir que otro personal designado realice las siguientes tareas: </a:t>
            </a:r>
            <a:endParaRPr lang="en-US" altLang="en-US"/>
          </a:p>
          <a:p>
            <a:pPr marL="285750" indent="-285750">
              <a:buFont typeface="Arial" panose="020B0604020202020204" pitchFamily="34" charset="0"/>
              <a:buChar char="•"/>
            </a:pPr>
            <a:r>
              <a:rPr lang="es-ES_tradnl" altLang="en-US"/>
              <a:t>Operar los extintores de incendios</a:t>
            </a:r>
          </a:p>
          <a:p>
            <a:pPr marL="285750" indent="-285750">
              <a:buFont typeface="Arial" panose="020B0604020202020204" pitchFamily="34" charset="0"/>
              <a:buChar char="•"/>
            </a:pPr>
            <a:r>
              <a:rPr lang="es-ES_tradnl" altLang="en-US"/>
              <a:t>Desconectar los servicios o los equipos que podrían ser dañados si siguen funcionando o que podrían crear riesgos adicionales a los servicios de emergencia, a menos que hacerlo pondría en peligro la seguridad</a:t>
            </a:r>
            <a:endParaRPr lang="en-US" altLang="en-US"/>
          </a:p>
          <a:p>
            <a:pPr marL="285750" indent="-285750">
              <a:buFont typeface="Arial" panose="020B0604020202020204" pitchFamily="34" charset="0"/>
              <a:buChar char="•"/>
            </a:pPr>
            <a:r>
              <a:rPr lang="es-ES_tradnl" altLang="en-US"/>
              <a:t>Cerrar las puertas y las ventanas antes de evacuar si es seguro hacerlo</a:t>
            </a:r>
            <a:endParaRPr lang="en-US" altLang="en-US"/>
          </a:p>
          <a:p>
            <a:pPr marL="285750" indent="-285750">
              <a:buFont typeface="Arial" panose="020B0604020202020204" pitchFamily="34" charset="0"/>
              <a:buChar char="•"/>
            </a:pPr>
            <a:r>
              <a:rPr lang="es-ES_tradnl" altLang="en-US"/>
              <a:t>Proporcionar al personal de bomberos con la información necesaria acerca de la instalación y el recuento</a:t>
            </a:r>
            <a:r>
              <a:rPr lang="en-US" altLang="en-US" baseline="0"/>
              <a:t> </a:t>
            </a:r>
            <a:r>
              <a:rPr lang="es-ES_tradnl" altLang="en-US"/>
              <a:t>Y, si no es posible volver a la zona después de la emergencia</a:t>
            </a:r>
          </a:p>
          <a:p>
            <a:pPr marL="285750" indent="-285750">
              <a:buFont typeface="Arial" panose="020B0604020202020204" pitchFamily="34" charset="0"/>
              <a:buChar char="•"/>
            </a:pPr>
            <a:r>
              <a:rPr lang="es-ES_tradnl" altLang="en-US"/>
              <a:t>Realizar una evaluación y coordinar los procedimientos de cierre de emergencia.</a:t>
            </a:r>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47A3ABF-DDFE-409B-A4A6-82CAF8D266CA}" type="slidenum">
              <a:rPr lang="en-US" altLang="en-US" smtClean="0"/>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Extinguir el fuego sólo si todos los siguientes criterios se cumplen: </a:t>
            </a:r>
            <a:endParaRPr lang="en-US" altLang="en-US"/>
          </a:p>
          <a:p>
            <a:pPr marL="285750" indent="-285750">
              <a:buFont typeface="Arial" panose="020B0604020202020204" pitchFamily="34" charset="0"/>
              <a:buChar char="•"/>
            </a:pPr>
            <a:r>
              <a:rPr lang="es-ES_tradnl" altLang="en-US"/>
              <a:t>El departamento de bomberos ha sido notificado</a:t>
            </a:r>
            <a:endParaRPr lang="en-US" altLang="en-US"/>
          </a:p>
          <a:p>
            <a:pPr marL="285750" indent="-285750">
              <a:buFont typeface="Arial" panose="020B0604020202020204" pitchFamily="34" charset="0"/>
              <a:buChar char="•"/>
            </a:pPr>
            <a:r>
              <a:rPr lang="es-ES_tradnl" altLang="en-US"/>
              <a:t>El incendio es pequeño y no se está extendiendo a otras zonas</a:t>
            </a:r>
            <a:endParaRPr lang="en-US" altLang="en-US"/>
          </a:p>
          <a:p>
            <a:pPr marL="285750" indent="-285750">
              <a:buFont typeface="Arial" panose="020B0604020202020204" pitchFamily="34" charset="0"/>
              <a:buChar char="•"/>
            </a:pPr>
            <a:r>
              <a:rPr lang="es-ES_tradnl" altLang="en-US"/>
              <a:t>Es posible escapar la zona al retroceder a la salida más cercana</a:t>
            </a:r>
            <a:endParaRPr lang="en-US" altLang="en-US"/>
          </a:p>
          <a:p>
            <a:pPr marL="285750" indent="-285750">
              <a:buFont typeface="Arial" panose="020B0604020202020204" pitchFamily="34" charset="0"/>
              <a:buChar char="•"/>
            </a:pPr>
            <a:r>
              <a:rPr lang="es-ES_tradnl" altLang="en-US"/>
              <a:t>Funciona el extintor de incendios</a:t>
            </a:r>
            <a:endParaRPr lang="en-US" altLang="en-US"/>
          </a:p>
          <a:p>
            <a:pPr marL="285750" indent="-285750">
              <a:buFont typeface="Arial" panose="020B0604020202020204" pitchFamily="34" charset="0"/>
              <a:buChar char="•"/>
            </a:pPr>
            <a:r>
              <a:rPr lang="es-ES_tradnl" altLang="en-US"/>
              <a:t>Está capacitado sobre cómo utilizar el extintor</a:t>
            </a:r>
            <a:endParaRPr lang="en-US" altLang="en-US"/>
          </a:p>
          <a:p>
            <a:pPr marL="285750" indent="-285750">
              <a:buFont typeface="Arial" panose="020B0604020202020204" pitchFamily="34" charset="0"/>
              <a:buChar char="•"/>
            </a:pPr>
            <a:r>
              <a:rPr lang="es-ES_tradnl" altLang="en-US"/>
              <a:t>Y Se le ha asignado hacerlo según el PAE.</a:t>
            </a:r>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C1124A-CBE1-4046-A60C-CB29AC2E2928}"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Los planes de acción para emergencias abordan la manera que se proporciona la ayuda. </a:t>
            </a:r>
            <a:endParaRPr lang="en-US" altLang="en-US"/>
          </a:p>
          <a:p>
            <a:r>
              <a:rPr lang="es-ES_tradnl" altLang="en-US"/>
              <a:t> </a:t>
            </a:r>
            <a:endParaRPr lang="en-US" altLang="en-US"/>
          </a:p>
          <a:p>
            <a:r>
              <a:rPr lang="es-ES_tradnl" altLang="en-US"/>
              <a:t>Por lo general, en caso de una emergencia médica, el PAE dirige que los empleados hagan lo siguiente:</a:t>
            </a:r>
            <a:endParaRPr lang="en-US" altLang="en-US"/>
          </a:p>
          <a:p>
            <a:r>
              <a:rPr lang="es-ES_tradnl" altLang="en-US"/>
              <a:t> </a:t>
            </a:r>
            <a:endParaRPr lang="en-US" altLang="en-US"/>
          </a:p>
          <a:p>
            <a:r>
              <a:rPr lang="es-ES_tradnl" altLang="en-US"/>
              <a:t>Primero, pida ayuda al gritar a los empleados cercanos. A continuación, llame los números telefónicos de emergencia apropiados tan pronto como sea posible. La persona a llamar se anota en el PAE, y dependerá de si la instalación tiene un programa médico interno formal o utiliza los servicios de emergencia locales. Si no está seguro de si la situación es una emergencia, llame al número de emergencia y explique la situación. El despachador le hará preguntas y ayudar a proporcionar la atención adecuada. </a:t>
            </a:r>
            <a:endParaRPr lang="en-US" altLang="en-US"/>
          </a:p>
          <a:p>
            <a:r>
              <a:rPr lang="es-ES_tradnl" altLang="en-US"/>
              <a:t> </a:t>
            </a:r>
            <a:endParaRPr lang="en-US" altLang="en-US"/>
          </a:p>
          <a:p>
            <a:r>
              <a:rPr lang="es-ES_tradnl" altLang="en-US"/>
              <a:t>Proporcione la siguiente información al despachador: </a:t>
            </a:r>
            <a:endParaRPr lang="en-US" altLang="en-US"/>
          </a:p>
          <a:p>
            <a:pPr marL="285750" indent="-285750">
              <a:buFont typeface="Arial" panose="020B0604020202020204" pitchFamily="34" charset="0"/>
              <a:buChar char="•"/>
            </a:pPr>
            <a:r>
              <a:rPr lang="es-ES_tradnl" altLang="en-US"/>
              <a:t>La naturaleza de la emergencia médica</a:t>
            </a:r>
            <a:endParaRPr lang="en-US" altLang="en-US"/>
          </a:p>
          <a:p>
            <a:pPr marL="285750" indent="-285750">
              <a:buFont typeface="Arial" panose="020B0604020202020204" pitchFamily="34" charset="0"/>
              <a:buChar char="•"/>
            </a:pPr>
            <a:r>
              <a:rPr lang="es-ES_tradnl" altLang="en-US"/>
              <a:t>La ubicación de la emergencia, incluso la dirección y el número del edificio o la habitación, en su caso</a:t>
            </a:r>
            <a:endParaRPr lang="en-US" altLang="en-US"/>
          </a:p>
          <a:p>
            <a:pPr marL="285750" indent="-285750">
              <a:buFont typeface="Arial" panose="020B0604020202020204" pitchFamily="34" charset="0"/>
              <a:buChar char="•"/>
            </a:pPr>
            <a:r>
              <a:rPr lang="es-ES_tradnl" altLang="en-US"/>
              <a:t>Su nombre </a:t>
            </a:r>
            <a:endParaRPr lang="en-US" altLang="en-US"/>
          </a:p>
          <a:p>
            <a:pPr marL="285750" indent="-285750">
              <a:buFont typeface="Arial" panose="020B0604020202020204" pitchFamily="34" charset="0"/>
              <a:buChar char="•"/>
            </a:pPr>
            <a:r>
              <a:rPr lang="es-ES_tradnl" altLang="en-US"/>
              <a:t>Y el número de teléfono desde el que está llamando. </a:t>
            </a:r>
            <a:endParaRPr lang="en-US" altLang="en-US"/>
          </a:p>
          <a:p>
            <a:r>
              <a:rPr lang="es-ES_tradnl" altLang="en-US"/>
              <a:t> </a:t>
            </a:r>
            <a:endParaRPr lang="en-US" altLang="en-US"/>
          </a:p>
          <a:p>
            <a:r>
              <a:rPr lang="es-ES_tradnl" altLang="en-US"/>
              <a:t>No mueva a la víctima a menos que sea absolutamente necesario, por ejemplo, cuando existe un peligro inminente de incendio, explosión o electrocución. </a:t>
            </a:r>
            <a:endParaRPr lang="en-US" altLang="en-US"/>
          </a:p>
          <a:p>
            <a:r>
              <a:rPr lang="es-ES_tradnl" altLang="en-US"/>
              <a:t> </a:t>
            </a:r>
            <a:endParaRPr lang="en-US" altLang="en-US"/>
          </a:p>
          <a:p>
            <a:r>
              <a:rPr lang="es-ES_tradnl" altLang="en-US"/>
              <a:t>Los lugares de trabajo sin programas médicos internos formales generalmente tienen empleados capacitados en los primeros auxilios, incluso la RCP y el uso del DESA. </a:t>
            </a:r>
          </a:p>
          <a:p>
            <a:endParaRPr lang="es-ES_tradnl" altLang="en-US"/>
          </a:p>
          <a:p>
            <a:r>
              <a:rPr lang="es-ES_tradnl" altLang="en-US"/>
              <a:t>Busque su ayuda en todas las emergencias médicas.</a:t>
            </a:r>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329E846-36A8-4516-B837-A44D7666DA03}"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809625" y="685800"/>
            <a:ext cx="5238750" cy="342900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84225" indent="-301625">
              <a:spcBef>
                <a:spcPct val="30000"/>
              </a:spcBef>
              <a:defRPr sz="1200">
                <a:solidFill>
                  <a:schemeClr val="tx1"/>
                </a:solidFill>
                <a:latin typeface="Arial" panose="020B0604020202020204" pitchFamily="34" charset="0"/>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2F6B80-D341-48DC-95EC-E9DEC6508970}" type="slidenum">
              <a:rPr lang="en-US" altLang="en-US" sz="1300" smtClean="0"/>
              <a:pPr>
                <a:spcBef>
                  <a:spcPct val="0"/>
                </a:spcBef>
              </a:pPr>
              <a:t>2</a:t>
            </a:fld>
            <a:endParaRPr lang="en-US" altLang="en-US" sz="1300"/>
          </a:p>
        </p:txBody>
      </p:sp>
    </p:spTree>
    <p:extLst>
      <p:ext uri="{BB962C8B-B14F-4D97-AF65-F5344CB8AC3E}">
        <p14:creationId xmlns:p14="http://schemas.microsoft.com/office/powerpoint/2010/main" val="14297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20</a:t>
            </a:fld>
            <a:endParaRPr lang="en-US" altLang="en-US" dirty="0"/>
          </a:p>
        </p:txBody>
      </p:sp>
    </p:spTree>
    <p:extLst>
      <p:ext uri="{BB962C8B-B14F-4D97-AF65-F5344CB8AC3E}">
        <p14:creationId xmlns:p14="http://schemas.microsoft.com/office/powerpoint/2010/main" val="57448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Si ocurre un fallo eléctrico prolongado en una instalación, se deben tomar ciertas medidas de precaución por el personal autorizado, dependiendo de la ubicación y el entorno de la instalación. </a:t>
            </a:r>
          </a:p>
          <a:p>
            <a:endParaRPr lang="es-ES_tradnl" altLang="en-US"/>
          </a:p>
          <a:p>
            <a:r>
              <a:rPr lang="es-ES_tradnl" altLang="en-US"/>
              <a:t>Determine las medidas que aplican a su instalación e incluya estas medidas en el plan de acción para emergencias. </a:t>
            </a:r>
            <a:endParaRPr lang="en-US" altLang="en-US"/>
          </a:p>
          <a:p>
            <a:r>
              <a:rPr lang="es-ES_tradnl" altLang="en-US"/>
              <a:t> </a:t>
            </a:r>
            <a:endParaRPr lang="en-US" altLang="en-US"/>
          </a:p>
          <a:p>
            <a:r>
              <a:rPr lang="es-ES_tradnl" altLang="en-US"/>
              <a:t>Apague los equipos y los aparatos eléctricos innecesarios, porque la restauración de energía podría causar una sobrecarga que puede dañar los dispositivos electrónicos y otros equipos sensibles. </a:t>
            </a:r>
            <a:endParaRPr lang="en-US" altLang="en-US"/>
          </a:p>
          <a:p>
            <a:r>
              <a:rPr lang="es-ES_tradnl" altLang="en-US"/>
              <a:t> </a:t>
            </a:r>
            <a:endParaRPr lang="en-US" altLang="en-US"/>
          </a:p>
          <a:p>
            <a:r>
              <a:rPr lang="es-ES_tradnl" altLang="en-US"/>
              <a:t>Si es probable que la instalación puede someterse a temperaturas de congelación durante un fallo eléctrico prolongado, apague y vacíe lo siguiente: </a:t>
            </a:r>
            <a:endParaRPr lang="en-US" altLang="en-US"/>
          </a:p>
          <a:p>
            <a:pPr marL="285750" indent="-285750">
              <a:buFont typeface="Arial" panose="020B0604020202020204" pitchFamily="34" charset="0"/>
              <a:buChar char="•"/>
            </a:pPr>
            <a:r>
              <a:rPr lang="es-ES_tradnl" altLang="en-US"/>
              <a:t>El sistema de extinción de incendios </a:t>
            </a:r>
          </a:p>
          <a:p>
            <a:pPr marL="285750" indent="-285750">
              <a:buFont typeface="Arial" panose="020B0604020202020204" pitchFamily="34" charset="0"/>
              <a:buChar char="•"/>
            </a:pPr>
            <a:r>
              <a:rPr lang="es-ES_tradnl" altLang="en-US"/>
              <a:t>Las hidrantes </a:t>
            </a:r>
          </a:p>
          <a:p>
            <a:pPr marL="285750" indent="-285750">
              <a:buFont typeface="Arial" panose="020B0604020202020204" pitchFamily="34" charset="0"/>
              <a:buChar char="•"/>
            </a:pPr>
            <a:r>
              <a:rPr lang="es-ES_tradnl" altLang="en-US"/>
              <a:t>Las líneas de agua potable </a:t>
            </a:r>
          </a:p>
          <a:p>
            <a:pPr marL="285750" indent="-285750">
              <a:buFont typeface="Arial" panose="020B0604020202020204" pitchFamily="34" charset="0"/>
              <a:buChar char="•"/>
            </a:pPr>
            <a:r>
              <a:rPr lang="es-ES_tradnl" altLang="en-US"/>
              <a:t>Baños </a:t>
            </a:r>
            <a:endParaRPr lang="en-US" altLang="en-US"/>
          </a:p>
          <a:p>
            <a:r>
              <a:rPr lang="es-ES_tradnl" altLang="en-US"/>
              <a:t> </a:t>
            </a:r>
            <a:endParaRPr lang="en-US" altLang="en-US"/>
          </a:p>
          <a:p>
            <a:r>
              <a:rPr lang="es-ES_tradnl" altLang="en-US"/>
              <a:t>Añada anticongelante no tóxico a los desagües para evitar la congelación de los sifones de drenaje. </a:t>
            </a:r>
            <a:endParaRPr lang="en-US" altLang="en-US"/>
          </a:p>
          <a:p>
            <a:r>
              <a:rPr lang="es-ES_tradnl" altLang="en-US"/>
              <a:t> </a:t>
            </a:r>
            <a:endParaRPr lang="en-US" altLang="en-US"/>
          </a:p>
          <a:p>
            <a:r>
              <a:rPr lang="es-ES_tradnl" altLang="en-US"/>
              <a:t>Mueva los equipos que contienen líquidos que podrían congelar debido a la exposición prolongada a temperaturas de congelación en las zonas con calefacción, y drene el líquido o proporcione el equipo con una fuente de calefacción auxiliar.</a:t>
            </a:r>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B63785D-DED0-4D3D-946C-87490999C18E}" type="slidenum">
              <a:rPr lang="en-US" altLang="en-US" smtClean="0"/>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Al restaurar la calefacción y la electricidad:</a:t>
            </a:r>
            <a:endParaRPr lang="en-US" altLang="en-US"/>
          </a:p>
          <a:p>
            <a:endParaRPr lang="es-ES_tradnl" altLang="en-US"/>
          </a:p>
          <a:p>
            <a:r>
              <a:rPr lang="es-ES_tradnl" altLang="en-US"/>
              <a:t>El equipo electrónico debe alcanzar la temperatura ambiente antes de energizar para evitar la formación de condensación en los circuitos. </a:t>
            </a:r>
            <a:endParaRPr lang="en-US" altLang="en-US"/>
          </a:p>
          <a:p>
            <a:endParaRPr lang="es-ES_tradnl" altLang="en-US"/>
          </a:p>
          <a:p>
            <a:r>
              <a:rPr lang="es-ES_tradnl" altLang="en-US"/>
              <a:t>Después de que la calefacción ha sido restaurada a la instalación y el agua se ha prendido de nuevo, el personal autorizado debe revisar las tuberías de fuego y de agua en busca de fugas debido al daño de congelación.</a:t>
            </a:r>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5EF9BD8-CF03-493F-9EE5-F0D5DCA2EDAB}" type="slidenum">
              <a:rPr lang="en-US" altLang="en-US" smtClean="0"/>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23</a:t>
            </a:fld>
            <a:endParaRPr lang="en-US" altLang="en-US" dirty="0"/>
          </a:p>
        </p:txBody>
      </p:sp>
    </p:spTree>
    <p:extLst>
      <p:ext uri="{BB962C8B-B14F-4D97-AF65-F5344CB8AC3E}">
        <p14:creationId xmlns:p14="http://schemas.microsoft.com/office/powerpoint/2010/main" val="41260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Si su instalación manipula cantidades grandes de productos químicos u otras sustancias peligrosas, incluya los procedimientos para el manejo de derrames en su PAE, como los siguientes:</a:t>
            </a:r>
          </a:p>
          <a:p>
            <a:endParaRPr lang="en-US" altLang="en-US"/>
          </a:p>
          <a:p>
            <a:pPr marL="285750" indent="-285750">
              <a:buFont typeface="Arial" panose="020B0604020202020204" pitchFamily="34" charset="0"/>
              <a:buChar char="•"/>
            </a:pPr>
            <a:r>
              <a:rPr lang="es-ES_tradnl" altLang="en-US"/>
              <a:t>Notificar a la persona designada o al coordinador de emergencias sobre el derrame inmediatamente, incluso el nombre de la sustancia, sus propiedades físicas y sus peligros, la cantidad derramada, la ubicación exacta del derrame y si hay lesiones</a:t>
            </a:r>
          </a:p>
          <a:p>
            <a:pPr marL="285750" indent="-285750">
              <a:buFont typeface="Arial" panose="020B0604020202020204" pitchFamily="34" charset="0"/>
              <a:buChar char="•"/>
            </a:pPr>
            <a:r>
              <a:rPr lang="es-ES_tradnl" altLang="en-US"/>
              <a:t>Evacuar el edificio como sea necesario</a:t>
            </a:r>
            <a:endParaRPr lang="en-US" altLang="en-US"/>
          </a:p>
          <a:p>
            <a:pPr marL="285750" indent="-285750">
              <a:buFont typeface="Arial" panose="020B0604020202020204" pitchFamily="34" charset="0"/>
              <a:buChar char="•"/>
            </a:pPr>
            <a:r>
              <a:rPr lang="es-ES_tradnl" altLang="en-US"/>
              <a:t>Asegurar el área</a:t>
            </a:r>
          </a:p>
          <a:p>
            <a:pPr marL="285750" indent="-285750">
              <a:buFont typeface="Arial" panose="020B0604020202020204" pitchFamily="34" charset="0"/>
              <a:buChar char="•"/>
            </a:pPr>
            <a:r>
              <a:rPr lang="es-ES_tradnl" altLang="en-US"/>
              <a:t>Ayudar al personal lesionado</a:t>
            </a:r>
          </a:p>
          <a:p>
            <a:pPr marL="285750" indent="-285750">
              <a:buFont typeface="Arial" panose="020B0604020202020204" pitchFamily="34" charset="0"/>
              <a:buChar char="•"/>
            </a:pPr>
            <a:r>
              <a:rPr lang="es-ES_tradnl" altLang="en-US"/>
              <a:t>Llamar al número de emergencia médica si es necesario</a:t>
            </a:r>
          </a:p>
          <a:p>
            <a:pPr marL="285750" indent="-285750">
              <a:buFont typeface="Arial" panose="020B0604020202020204" pitchFamily="34" charset="0"/>
              <a:buChar char="•"/>
            </a:pPr>
            <a:r>
              <a:rPr lang="es-ES_tradnl" altLang="en-US"/>
              <a:t>Comenzar a contener el derrame sólo si tiene la capacitación y la autorización para hacerlo, utilizando el equipo adecuado, tal como toallas, barreras o polvo absorbent</a:t>
            </a:r>
            <a:endParaRPr lang="en-US" altLang="en-US"/>
          </a:p>
          <a:p>
            <a:pPr marL="285750" indent="-285750">
              <a:buFont typeface="Arial" panose="020B0604020202020204" pitchFamily="34" charset="0"/>
              <a:buChar char="•"/>
            </a:pPr>
            <a:r>
              <a:rPr lang="es-ES_tradnl" altLang="en-US"/>
              <a:t>Activar los procedimientos para la limpieza de derrames al ponerse en contacto con el personal designado.</a:t>
            </a:r>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A4CFE6-1BF2-44EF-A36C-103235D6E2B0}"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Los siguientes son los procedimientos para un derrame químico pequeño: </a:t>
            </a:r>
            <a:endParaRPr lang="en-US" altLang="en-US"/>
          </a:p>
          <a:p>
            <a:endParaRPr lang="es-ES_tradnl" altLang="en-US"/>
          </a:p>
          <a:p>
            <a:pPr marL="285750" indent="-285750">
              <a:buFont typeface="Arial" panose="020B0604020202020204" pitchFamily="34" charset="0"/>
              <a:buChar char="•"/>
            </a:pPr>
            <a:r>
              <a:rPr lang="es-ES_tradnl" altLang="en-US"/>
              <a:t>Notificar a la persona designada o al coordinador de emergencias inmediatamente</a:t>
            </a:r>
            <a:endParaRPr lang="en-US" altLang="en-US"/>
          </a:p>
          <a:p>
            <a:pPr marL="285750" indent="-285750">
              <a:buFont typeface="Arial" panose="020B0604020202020204" pitchFamily="34" charset="0"/>
              <a:buChar char="•"/>
            </a:pPr>
            <a:endParaRPr lang="es-ES_tradnl" altLang="en-US"/>
          </a:p>
          <a:p>
            <a:pPr marL="285750" indent="-285750">
              <a:buFont typeface="Arial" panose="020B0604020202020204" pitchFamily="34" charset="0"/>
              <a:buChar char="•"/>
            </a:pPr>
            <a:r>
              <a:rPr lang="es-ES_tradnl" altLang="en-US"/>
              <a:t>Asegurar el área con cinta de advertencia o conos para prevenir la entrada de otro personal, sobre todo si la sustancia es tóxica, corrosiva o inflamable</a:t>
            </a:r>
            <a:endParaRPr lang="en-US" altLang="en-US"/>
          </a:p>
          <a:p>
            <a:pPr marL="285750" indent="-285750">
              <a:buFont typeface="Arial" panose="020B0604020202020204" pitchFamily="34" charset="0"/>
              <a:buChar char="•"/>
            </a:pPr>
            <a:endParaRPr lang="es-ES_tradnl" altLang="en-US"/>
          </a:p>
          <a:p>
            <a:pPr marL="285750" indent="-285750">
              <a:buFont typeface="Arial" panose="020B0604020202020204" pitchFamily="34" charset="0"/>
              <a:buChar char="•"/>
            </a:pPr>
            <a:r>
              <a:rPr lang="es-ES_tradnl" altLang="en-US"/>
              <a:t>Revisar los procedimientos generales para la limpieza de derrames</a:t>
            </a:r>
            <a:endParaRPr lang="en-US" altLang="en-US"/>
          </a:p>
          <a:p>
            <a:pPr marL="285750" indent="-285750">
              <a:buFont typeface="Arial" panose="020B0604020202020204" pitchFamily="34" charset="0"/>
              <a:buChar char="•"/>
            </a:pPr>
            <a:endParaRPr lang="es-ES_tradnl" altLang="en-US"/>
          </a:p>
          <a:p>
            <a:pPr marL="285750" indent="-285750">
              <a:buFont typeface="Arial" panose="020B0604020202020204" pitchFamily="34" charset="0"/>
              <a:buChar char="•"/>
            </a:pPr>
            <a:r>
              <a:rPr lang="es-ES_tradnl" altLang="en-US"/>
              <a:t>Manipular el derrame de acuerdo con las instrucciones en la planilla de datos de seguridad, o SDS por sus siglas en inglés.</a:t>
            </a:r>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AD538C-EFB6-45F1-86A8-8719CA60D0E9}"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26</a:t>
            </a:fld>
            <a:endParaRPr lang="en-US" altLang="en-US" dirty="0"/>
          </a:p>
        </p:txBody>
      </p:sp>
    </p:spTree>
    <p:extLst>
      <p:ext uri="{BB962C8B-B14F-4D97-AF65-F5344CB8AC3E}">
        <p14:creationId xmlns:p14="http://schemas.microsoft.com/office/powerpoint/2010/main" val="921871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La cantidad de amenazas de bomba está aumentando, y los planes de acción para emergencias de muchas organizaciones incluyen las respuestas a las amenazas de bomba.</a:t>
            </a:r>
            <a:endParaRPr lang="en-US" altLang="en-US"/>
          </a:p>
          <a:p>
            <a:endParaRPr lang="es-ES_tradnl" altLang="en-US"/>
          </a:p>
          <a:p>
            <a:pPr marL="285750" indent="-285750">
              <a:buFont typeface="Arial" panose="020B0604020202020204" pitchFamily="34" charset="0"/>
              <a:buChar char="•"/>
            </a:pPr>
            <a:r>
              <a:rPr lang="es-ES_tradnl" altLang="en-US"/>
              <a:t>Trate todas las amenazas de bomba con seriedad. </a:t>
            </a:r>
            <a:endParaRPr lang="en-US" altLang="en-US"/>
          </a:p>
          <a:p>
            <a:pPr marL="285750" indent="-285750">
              <a:buFont typeface="Arial" panose="020B0604020202020204" pitchFamily="34" charset="0"/>
              <a:buChar char="•"/>
            </a:pPr>
            <a:r>
              <a:rPr lang="es-ES_tradnl" altLang="en-US"/>
              <a:t>En caso de una amenaza de bomba por teléfono, mantenga la calma y sea cortés. </a:t>
            </a:r>
          </a:p>
          <a:p>
            <a:pPr marL="285750" indent="-285750">
              <a:buFont typeface="Arial" panose="020B0604020202020204" pitchFamily="34" charset="0"/>
              <a:buChar char="•"/>
            </a:pPr>
            <a:r>
              <a:rPr lang="es-ES_tradnl" altLang="en-US"/>
              <a:t>Escuche y no interrumpa la persona que llama. </a:t>
            </a:r>
          </a:p>
          <a:p>
            <a:pPr marL="285750" indent="-285750">
              <a:buFont typeface="Arial" panose="020B0604020202020204" pitchFamily="34" charset="0"/>
              <a:buChar char="•"/>
            </a:pPr>
            <a:r>
              <a:rPr lang="es-ES_tradnl" altLang="en-US"/>
              <a:t>Asegúrese de que la persona continúe hablando por tanto tiempo como sea posible. </a:t>
            </a:r>
          </a:p>
          <a:p>
            <a:endParaRPr lang="es-ES_tradnl" altLang="en-US"/>
          </a:p>
          <a:p>
            <a:r>
              <a:rPr lang="es-ES_tradnl" altLang="en-US"/>
              <a:t>Mientras escucha, llene una lista de verificación, que está disponible en la página web de la Agencia Federal para el Manejo de Emergencias, con toda la información posible con las observaciones acerca de la persona que llama. </a:t>
            </a:r>
            <a:endParaRPr lang="en-US" altLang="en-US"/>
          </a:p>
          <a:p>
            <a:endParaRPr lang="es-ES_tradnl" altLang="en-US"/>
          </a:p>
          <a:p>
            <a:r>
              <a:rPr lang="es-ES_tradnl" altLang="en-US"/>
              <a:t>Si es posible, escriba una nota a un colega para llamar a las autoridades mientras que usted todavía está hablando por teléfono.</a:t>
            </a:r>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4C60E59-ED4A-4B73-8E7B-D692E4A969C3}" type="slidenum">
              <a:rPr lang="en-US" altLang="en-US" smtClean="0"/>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Al final de la llamada, haga lo siguiente:</a:t>
            </a:r>
            <a:endParaRPr lang="en-US" altLang="en-US"/>
          </a:p>
          <a:p>
            <a:endParaRPr lang="es-ES_tradnl" altLang="en-US"/>
          </a:p>
          <a:p>
            <a:pPr marL="285750" indent="-285750">
              <a:buFont typeface="Arial" panose="020B0604020202020204" pitchFamily="34" charset="0"/>
              <a:buChar char="•"/>
            </a:pPr>
            <a:r>
              <a:rPr lang="es-ES_tradnl" altLang="en-US"/>
              <a:t>Active un rastreo de llamada maliciosa </a:t>
            </a:r>
            <a:endParaRPr lang="en-US" altLang="en-US"/>
          </a:p>
          <a:p>
            <a:pPr marL="285750" indent="-285750">
              <a:buFont typeface="Arial" panose="020B0604020202020204" pitchFamily="34" charset="0"/>
              <a:buChar char="•"/>
            </a:pPr>
            <a:r>
              <a:rPr lang="es-ES_tradnl" altLang="en-US"/>
              <a:t>Cuelgue el teléfono y no responda si suena otra vez. </a:t>
            </a:r>
            <a:endParaRPr lang="en-US" altLang="en-US"/>
          </a:p>
          <a:p>
            <a:pPr marL="285750" indent="-285750">
              <a:buFont typeface="Arial" panose="020B0604020202020204" pitchFamily="34" charset="0"/>
              <a:buChar char="•"/>
            </a:pPr>
            <a:r>
              <a:rPr lang="es-ES_tradnl" altLang="en-US"/>
              <a:t>Llame al personal responsable de las funciones de seguridad corporativas y proporcione información sobre la llamada</a:t>
            </a:r>
            <a:endParaRPr lang="en-US" altLang="en-US"/>
          </a:p>
          <a:p>
            <a:pPr marL="285750" indent="-285750">
              <a:buFont typeface="Arial" panose="020B0604020202020204" pitchFamily="34" charset="0"/>
              <a:buChar char="•"/>
            </a:pPr>
            <a:r>
              <a:rPr lang="es-ES_tradnl" altLang="en-US"/>
              <a:t>Si se da una descripción de la ubicación de la bomba, comunique esta información y determine si la persona que llamó parecía familiarizada con la instalación según su descripción de la ubicación de la bomba</a:t>
            </a:r>
          </a:p>
          <a:p>
            <a:pPr marL="285750" indent="-285750">
              <a:buFont typeface="Arial" panose="020B0604020202020204" pitchFamily="34" charset="0"/>
              <a:buChar char="•"/>
            </a:pPr>
            <a:r>
              <a:rPr lang="es-ES_tradnl" altLang="en-US"/>
              <a:t>Escriba el mensaje de la persona que llamó en su totalidad, incluyendo otros comentarios en una hoja de papel separada y adjúntela a la lista de verificación </a:t>
            </a:r>
            <a:endParaRPr lang="en-US" altLang="en-US"/>
          </a:p>
          <a:p>
            <a:pPr marL="285750" indent="-285750">
              <a:buFont typeface="Arial" panose="020B0604020202020204" pitchFamily="34" charset="0"/>
              <a:buChar char="•"/>
            </a:pPr>
            <a:r>
              <a:rPr lang="es-ES_tradnl" altLang="en-US"/>
              <a:t>Y notifique a su supervisor de inmediato.</a:t>
            </a:r>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84DC2D-F5FA-4359-BC43-06E15806D948}" type="slidenum">
              <a:rPr lang="en-US" altLang="en-US" smtClean="0"/>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29</a:t>
            </a:fld>
            <a:endParaRPr lang="en-US" altLang="en-US" dirty="0"/>
          </a:p>
        </p:txBody>
      </p:sp>
    </p:spTree>
    <p:extLst>
      <p:ext uri="{BB962C8B-B14F-4D97-AF65-F5344CB8AC3E}">
        <p14:creationId xmlns:p14="http://schemas.microsoft.com/office/powerpoint/2010/main" val="594835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En este curso de capacitación, aprenderá cómo </a:t>
            </a:r>
            <a:endParaRPr lang="en-US" altLang="en-US"/>
          </a:p>
          <a:p>
            <a:pPr marL="285750" indent="-285750">
              <a:buFont typeface="Arial" panose="020B0604020202020204" pitchFamily="34" charset="0"/>
              <a:buChar char="•"/>
            </a:pPr>
            <a:r>
              <a:rPr lang="es-ES_tradnl" altLang="en-US"/>
              <a:t>Desarrollar un plan de acción para emergencias basado en los riesgos y otras posibles situaciones de emergencia, </a:t>
            </a:r>
            <a:endParaRPr lang="en-US" altLang="en-US"/>
          </a:p>
          <a:p>
            <a:pPr marL="285750" indent="-285750">
              <a:buFont typeface="Arial" panose="020B0604020202020204" pitchFamily="34" charset="0"/>
              <a:buChar char="•"/>
            </a:pPr>
            <a:r>
              <a:rPr lang="es-ES_tradnl" altLang="en-US"/>
              <a:t>Asignar responsabilidades a los empleados, </a:t>
            </a:r>
            <a:endParaRPr lang="en-US" altLang="en-US"/>
          </a:p>
          <a:p>
            <a:pPr marL="285750" indent="-285750">
              <a:buFont typeface="Arial" panose="020B0604020202020204" pitchFamily="34" charset="0"/>
              <a:buChar char="•"/>
            </a:pPr>
            <a:r>
              <a:rPr lang="es-ES_tradnl" altLang="en-US"/>
              <a:t>Comprender el proceso de implementación de un plan de acción para emergencias, </a:t>
            </a:r>
            <a:endParaRPr lang="en-US" altLang="en-US"/>
          </a:p>
          <a:p>
            <a:pPr marL="285750" indent="-285750">
              <a:buFont typeface="Arial" panose="020B0604020202020204" pitchFamily="34" charset="0"/>
              <a:buChar char="•"/>
            </a:pPr>
            <a:r>
              <a:rPr lang="es-ES_tradnl" altLang="en-US"/>
              <a:t>Aprender los pasos iniciales para el manejo de situaciones médicas, incendios y otras emergencias, </a:t>
            </a:r>
            <a:endParaRPr lang="en-US" altLang="en-US"/>
          </a:p>
          <a:p>
            <a:pPr marL="285750" indent="-285750">
              <a:buFont typeface="Arial" panose="020B0604020202020204" pitchFamily="34" charset="0"/>
              <a:buChar char="•"/>
            </a:pPr>
            <a:r>
              <a:rPr lang="es-ES_tradnl" altLang="en-US"/>
              <a:t>Y afrontar a los desastres naturales que podrían afectar el lugar de trabajo. </a:t>
            </a:r>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009E4D2-5ED7-41A1-B06F-78832040FE0B}" type="slidenum">
              <a:rPr lang="en-US" altLang="en-US" smtClean="0"/>
              <a:pPr/>
              <a:t>3</a:t>
            </a:fld>
            <a:endParaRPr lang="en-US" altLang="en-US"/>
          </a:p>
        </p:txBody>
      </p:sp>
    </p:spTree>
    <p:extLst>
      <p:ext uri="{BB962C8B-B14F-4D97-AF65-F5344CB8AC3E}">
        <p14:creationId xmlns:p14="http://schemas.microsoft.com/office/powerpoint/2010/main" val="3194997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Los planes de acción para emergencias típicamente incluyen los procedimientos a seguir cuando desastres naturales comunes a la zona amenazan un lugar de trabajo. </a:t>
            </a:r>
          </a:p>
          <a:p>
            <a:endParaRPr lang="en-US" altLang="en-US"/>
          </a:p>
          <a:p>
            <a:r>
              <a:rPr lang="es-ES_tradnl" altLang="en-US"/>
              <a:t>Los tornados pueden ocurrir en casi cualquier lugar, pero son más comunes y más graves en algunas zonas. </a:t>
            </a:r>
            <a:endParaRPr lang="en-US" altLang="en-US"/>
          </a:p>
          <a:p>
            <a:endParaRPr lang="es-ES_tradnl" altLang="en-US"/>
          </a:p>
          <a:p>
            <a:r>
              <a:rPr lang="es-ES_tradnl" altLang="en-US"/>
              <a:t>Cuando se emite un aviso de tornado por sirenas u otros medios, vaya inmediatamente a un refugio designado en el lugar. </a:t>
            </a:r>
          </a:p>
          <a:p>
            <a:endParaRPr lang="en-US" altLang="en-US"/>
          </a:p>
          <a:p>
            <a:r>
              <a:rPr lang="es-ES_tradnl" altLang="en-US"/>
              <a:t>Si no hay un refugio en el lugar, vaya a una habitación o pasillo interior sin ventanas en el piso más bajo del edificio. </a:t>
            </a:r>
          </a:p>
          <a:p>
            <a:endParaRPr lang="en-US" altLang="en-US"/>
          </a:p>
          <a:p>
            <a:r>
              <a:rPr lang="es-ES_tradnl" altLang="en-US"/>
              <a:t>Manténgase alejado de las paredes y ventanas exteriores. </a:t>
            </a:r>
          </a:p>
          <a:p>
            <a:endParaRPr lang="en-US" altLang="en-US"/>
          </a:p>
          <a:p>
            <a:r>
              <a:rPr lang="es-ES_tradnl" altLang="en-US"/>
              <a:t>Use sus brazos para proteger la cabeza y el cuello. </a:t>
            </a:r>
          </a:p>
          <a:p>
            <a:endParaRPr lang="en-US" altLang="en-US"/>
          </a:p>
          <a:p>
            <a:r>
              <a:rPr lang="es-ES_tradnl" altLang="en-US"/>
              <a:t>Permanezca protegido hasta que el individuo designado anuncia que la amenaza de tornado ha terminado. Esto se describe como "refugiarse en el lugar”.</a:t>
            </a:r>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730E9BD-2BBC-466D-88D0-317BA4697787}" type="slidenum">
              <a:rPr lang="en-US" altLang="en-US" smtClean="0"/>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Los terremotos pueden ocurrir en casi cualquier lugar, en cualquier momento del año, y son imposibles de predecir. </a:t>
            </a:r>
          </a:p>
          <a:p>
            <a:endParaRPr lang="en-US" altLang="en-US"/>
          </a:p>
          <a:p>
            <a:r>
              <a:rPr lang="es-ES_tradnl" altLang="en-US"/>
              <a:t>La mayoría de las lesiones relacionadas con los terremotos son el resultado de paredes derrumbadas, vidrios volantes y objetos que caen como consecuencia del temblor de la tierra, o la gente tratando de moverse más de unos pocos pies durante el temblor. </a:t>
            </a:r>
            <a:endParaRPr lang="en-US" altLang="en-US"/>
          </a:p>
          <a:p>
            <a:endParaRPr lang="es-ES_tradnl" altLang="en-US"/>
          </a:p>
          <a:p>
            <a:r>
              <a:rPr lang="es-ES_tradnl" altLang="en-US"/>
              <a:t>Si un terremoto comienza, métase debajo de un escritorio, mesa u otra estructura de protección cercano y agarre. </a:t>
            </a:r>
            <a:endParaRPr lang="en-US" altLang="en-US"/>
          </a:p>
          <a:p>
            <a:endParaRPr lang="es-ES_tradnl" altLang="en-US"/>
          </a:p>
          <a:p>
            <a:r>
              <a:rPr lang="es-ES_tradnl" altLang="en-US"/>
              <a:t>Proteja sus ojos al mantener la cabeza hacia abajo. </a:t>
            </a:r>
          </a:p>
          <a:p>
            <a:endParaRPr lang="en-US" altLang="en-US"/>
          </a:p>
          <a:p>
            <a:r>
              <a:rPr lang="es-ES_tradnl" altLang="en-US"/>
              <a:t>Manténgase alejado de aparatos elevados, ventanas, archiveros y fuentes de energía eléctrica. </a:t>
            </a:r>
            <a:endParaRPr lang="en-US" altLang="en-US"/>
          </a:p>
          <a:p>
            <a:endParaRPr lang="es-ES_tradnl" altLang="en-US"/>
          </a:p>
          <a:p>
            <a:r>
              <a:rPr lang="es-ES_tradnl" altLang="en-US"/>
              <a:t>Quédese en su lugar seguro y mantenga la calma hasta que el coordinador de emergencia designado da la señal que todo es seguro o da instrucciones adicionales, o hasta que termina el temblor. </a:t>
            </a:r>
            <a:endParaRPr lang="en-US" altLang="en-US"/>
          </a:p>
          <a:p>
            <a:endParaRPr lang="es-ES_tradnl" altLang="en-US"/>
          </a:p>
          <a:p>
            <a:r>
              <a:rPr lang="es-ES_tradnl" altLang="en-US"/>
              <a:t>Evacúe sólo si ha recibido instrucciones de su coordinador de emergencias. </a:t>
            </a:r>
            <a:endParaRPr lang="en-US" altLang="en-US"/>
          </a:p>
          <a:p>
            <a:endParaRPr lang="es-ES_tradnl" altLang="en-US"/>
          </a:p>
          <a:p>
            <a:r>
              <a:rPr lang="es-ES_tradnl" altLang="en-US"/>
              <a:t>Si se encuentra fuera cuando un terremoto comienza, permanezca fuera y aléjese de los edificios, los árboles y los cables de electricidad. </a:t>
            </a:r>
            <a:endParaRPr lang="en-US" altLang="en-US"/>
          </a:p>
          <a:p>
            <a:endParaRPr lang="es-ES_tradnl" altLang="en-US"/>
          </a:p>
          <a:p>
            <a:r>
              <a:rPr lang="es-ES_tradnl" altLang="en-US"/>
              <a:t>Esté atento a los incendios. El fuego es el peligro más común relacionado con el terremoto, debido a las tuberías de gas rotas, las líneas eléctricas o aparatos dañados y los incendios contenidos anteriormente o las chispas. </a:t>
            </a:r>
            <a:endParaRPr lang="en-US" altLang="en-US"/>
          </a:p>
          <a:p>
            <a:endParaRPr lang="es-ES_tradnl" altLang="en-US"/>
          </a:p>
          <a:p>
            <a:r>
              <a:rPr lang="es-ES_tradnl" altLang="en-US"/>
              <a:t>Esté preparado para las réplicas.</a:t>
            </a:r>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7D6D9C2-B71C-406B-8901-DF1F786B6698}" type="slidenum">
              <a:rPr lang="en-US" altLang="en-US" smtClean="0"/>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Si se emite una alerta de inundación o tsunami y está dentro, esté preparado para evacuar, según las instrucciones de su coordinador de emergencia u otra persona designada y siga las rutas de evacuación primarias o secundarias recomendadas. </a:t>
            </a:r>
            <a:endParaRPr lang="en-US" altLang="en-US"/>
          </a:p>
          <a:p>
            <a:endParaRPr lang="es-ES_tradnl" altLang="en-US"/>
          </a:p>
          <a:p>
            <a:r>
              <a:rPr lang="es-ES_tradnl" altLang="en-US"/>
              <a:t>Si se emite la alerta y está trabajando al aire libre, por ejemplo en un sitio de trabajo remoto, siga las rutas de evacuación o suba a los terrenos elevados y permanezca allí. </a:t>
            </a:r>
          </a:p>
          <a:p>
            <a:endParaRPr lang="en-US" altLang="en-US"/>
          </a:p>
          <a:p>
            <a:r>
              <a:rPr lang="es-ES_tradnl" altLang="en-US"/>
              <a:t>Evite caminar o conducir a través del agua. </a:t>
            </a:r>
          </a:p>
          <a:p>
            <a:endParaRPr lang="en-US" altLang="en-US"/>
          </a:p>
          <a:p>
            <a:r>
              <a:rPr lang="es-ES_tradnl" altLang="en-US"/>
              <a:t>Si se cala el vehículo, abandónelo inmediatamente, y suba al terreno más elevado.</a:t>
            </a:r>
            <a:endParaRPr lang="en-US"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0FF1E9-D595-4BB9-B61A-D2CF82115BE8}" type="slidenum">
              <a:rPr lang="en-US" altLang="en-US" smtClean="0"/>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La naturaleza de un huracán permite más tiempo para una alerta que otros desastres naturales y climáticos. </a:t>
            </a:r>
          </a:p>
          <a:p>
            <a:endParaRPr lang="es-ES_tradnl" altLang="en-US"/>
          </a:p>
          <a:p>
            <a:r>
              <a:rPr lang="es-ES_tradnl" altLang="en-US"/>
              <a:t>Se emite una vigilancia de huracán cuando un huracán se convierte en una amenaza para una zona costera. </a:t>
            </a:r>
          </a:p>
          <a:p>
            <a:endParaRPr lang="es-ES_tradnl" altLang="en-US"/>
          </a:p>
          <a:p>
            <a:r>
              <a:rPr lang="es-ES_tradnl" altLang="en-US"/>
              <a:t>Se emite un aviso de huracán cuando se esperan vientos de 74 mph o más o una combinación de marea peligrosamente alta o revuelta dentro de las 24 horas.</a:t>
            </a:r>
            <a:endParaRPr lang="en-US" altLang="en-US"/>
          </a:p>
          <a:p>
            <a:r>
              <a:rPr lang="es-ES_tradnl" altLang="en-US"/>
              <a:t> </a:t>
            </a:r>
            <a:endParaRPr lang="en-US" altLang="en-US"/>
          </a:p>
          <a:p>
            <a:r>
              <a:rPr lang="es-ES_tradnl" altLang="en-US"/>
              <a:t>Una vez que una vigilancia de huracán se ha emitido:</a:t>
            </a:r>
          </a:p>
          <a:p>
            <a:endParaRPr lang="en-US" altLang="en-US"/>
          </a:p>
          <a:p>
            <a:r>
              <a:rPr lang="es-ES_tradnl" altLang="en-US"/>
              <a:t>Mantenga la calma y espere instrucciones de su coordinador de emergencias u otra persona designada. </a:t>
            </a:r>
            <a:endParaRPr lang="en-US" altLang="en-US"/>
          </a:p>
          <a:p>
            <a:endParaRPr lang="es-ES_tradnl" altLang="en-US"/>
          </a:p>
          <a:p>
            <a:r>
              <a:rPr lang="es-ES_tradnl" altLang="en-US"/>
              <a:t>Monitorice las estaciones de radio y televisión locales para las noticias. </a:t>
            </a:r>
          </a:p>
          <a:p>
            <a:endParaRPr lang="en-US" altLang="en-US"/>
          </a:p>
          <a:p>
            <a:r>
              <a:rPr lang="es-ES_tradnl" altLang="en-US"/>
              <a:t>Se les podría pedir a los empleados designados por el PAE que aseguren el edificio contra vientos y posibles inundaciones, y preparen la maquinaria y los equipos para un fallo eléctrico.</a:t>
            </a:r>
            <a:endParaRPr lang="en-US" altLang="en-US"/>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58A4833-E745-4D50-A99C-F69996B7F899}" type="slidenum">
              <a:rPr lang="en-US" altLang="en-US" smtClean="0"/>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Si está en el lugar de trabajo cuando un huracán golpea, y ya no es seguro para evacuar, permanezca dentro. </a:t>
            </a:r>
          </a:p>
          <a:p>
            <a:endParaRPr lang="en-US" altLang="en-US"/>
          </a:p>
          <a:p>
            <a:r>
              <a:rPr lang="es-ES_tradnl" altLang="en-US"/>
              <a:t>Una pequeña habitación interior sin ventanas en el piso más bajo</a:t>
            </a:r>
          </a:p>
          <a:p>
            <a:endParaRPr lang="en-US" altLang="en-US"/>
          </a:p>
          <a:p>
            <a:r>
              <a:rPr lang="es-ES_tradnl" altLang="en-US"/>
              <a:t>Un pasillo lejos de las puertas y las ventanas en el piso más bajo</a:t>
            </a:r>
          </a:p>
          <a:p>
            <a:endParaRPr lang="en-US" altLang="en-US"/>
          </a:p>
          <a:p>
            <a:r>
              <a:rPr lang="es-ES_tradnl" altLang="en-US"/>
              <a:t>O una habitación sin ventanas construida con hormigón, ladrillos o bloques armados.</a:t>
            </a:r>
          </a:p>
          <a:p>
            <a:endParaRPr lang="en-US" altLang="en-US"/>
          </a:p>
          <a:p>
            <a:r>
              <a:rPr lang="es-ES_tradnl" altLang="en-US"/>
              <a:t>Por favor tenga en cuenta que si se esperan las inundaciones, es posible que tendría que evitar el piso más bajo.</a:t>
            </a:r>
            <a:endParaRPr lang="en-US" altLang="en-US"/>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99A485-A2F2-4891-B369-7925A22372E5}" type="slidenum">
              <a:rPr lang="en-US" altLang="en-US" smtClean="0"/>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Las nevascas son otra emergencia climática que generalmente se puede predicar con antelación. Si se produce una nevasca y no tiene tiempo para evacuar el lugar de trabajo, mantenga la calma, espere instrucciones del coordinador de emergencias u otra persona designada y permanezca dentro. </a:t>
            </a:r>
            <a:endParaRPr lang="en-US" altLang="en-US"/>
          </a:p>
          <a:p>
            <a:r>
              <a:rPr lang="es-ES_tradnl" altLang="en-US"/>
              <a:t> </a:t>
            </a:r>
            <a:endParaRPr lang="en-US" altLang="en-US"/>
          </a:p>
          <a:p>
            <a:r>
              <a:rPr lang="es-ES_tradnl" altLang="en-US"/>
              <a:t>Si no hay calefacción: </a:t>
            </a:r>
            <a:endParaRPr lang="en-US" altLang="en-US"/>
          </a:p>
          <a:p>
            <a:pPr marL="285750" indent="-285750">
              <a:buFont typeface="Arial" panose="020B0604020202020204" pitchFamily="34" charset="0"/>
              <a:buChar char="•"/>
            </a:pPr>
            <a:r>
              <a:rPr lang="es-ES_tradnl" altLang="en-US"/>
              <a:t>Cierre las habitaciones o áreas innecesarias.</a:t>
            </a:r>
            <a:endParaRPr lang="en-US" altLang="en-US"/>
          </a:p>
          <a:p>
            <a:pPr marL="285750" indent="-285750">
              <a:buFont typeface="Arial" panose="020B0604020202020204" pitchFamily="34" charset="0"/>
              <a:buChar char="•"/>
            </a:pPr>
            <a:r>
              <a:rPr lang="es-ES_tradnl" altLang="en-US"/>
              <a:t>Tapone las grietas debajo de las puertas con toallas o trapos. </a:t>
            </a:r>
            <a:endParaRPr lang="en-US" altLang="en-US"/>
          </a:p>
          <a:p>
            <a:pPr marL="285750" indent="-285750">
              <a:buFont typeface="Arial" panose="020B0604020202020204" pitchFamily="34" charset="0"/>
              <a:buChar char="•"/>
            </a:pPr>
            <a:r>
              <a:rPr lang="es-ES_tradnl" altLang="en-US"/>
              <a:t>Cubra las ventanas por la noche. </a:t>
            </a:r>
            <a:endParaRPr lang="en-US" altLang="en-US"/>
          </a:p>
          <a:p>
            <a:pPr marL="285750" indent="-285750">
              <a:buFont typeface="Arial" panose="020B0604020202020204" pitchFamily="34" charset="0"/>
              <a:buChar char="•"/>
            </a:pPr>
            <a:r>
              <a:rPr lang="es-ES_tradnl" altLang="en-US"/>
              <a:t>Coma y beba. Los alimentos proporcionan al cuerpo la energía y el calor. Los líquidos previenen la deshidratación.</a:t>
            </a:r>
            <a:endParaRPr lang="en-US" altLang="en-US"/>
          </a:p>
          <a:p>
            <a:pPr marL="285750" indent="-285750">
              <a:buFont typeface="Arial" panose="020B0604020202020204" pitchFamily="34" charset="0"/>
              <a:buChar char="•"/>
            </a:pPr>
            <a:r>
              <a:rPr lang="es-ES_tradnl" altLang="en-US"/>
              <a:t>Use capas de ropa ligera, suelta y de abrigo si están disponibles.</a:t>
            </a:r>
            <a:endParaRPr lang="en-US" altLang="en-US"/>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E63015-7189-47B7-9159-C8770494EF3B}"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Si su empresa está en una zona propensa a nevascas, y los empleados trabajan en los sitios de trabajo remotos o están en el camino con frecuencia, incluya los procedimientos a seguir en el PAE si se quedan varados en un vehículo durante una nevasca. </a:t>
            </a:r>
            <a:endParaRPr lang="en-US" altLang="en-US"/>
          </a:p>
          <a:p>
            <a:r>
              <a:rPr lang="es-ES_tradnl" altLang="en-US"/>
              <a:t> </a:t>
            </a:r>
            <a:endParaRPr lang="en-US" altLang="en-US"/>
          </a:p>
          <a:p>
            <a:pPr marL="285750" indent="-285750">
              <a:buFont typeface="Arial" panose="020B0604020202020204" pitchFamily="34" charset="0"/>
              <a:buChar char="•"/>
            </a:pPr>
            <a:r>
              <a:rPr lang="es-ES_tradnl" altLang="en-US"/>
              <a:t>Permanezca en el vehículo. </a:t>
            </a:r>
            <a:endParaRPr lang="en-US" altLang="en-US"/>
          </a:p>
          <a:p>
            <a:pPr marL="285750" indent="-285750">
              <a:buFont typeface="Arial" panose="020B0604020202020204" pitchFamily="34" charset="0"/>
              <a:buChar char="•"/>
            </a:pPr>
            <a:r>
              <a:rPr lang="es-ES_tradnl" altLang="en-US"/>
              <a:t>Haga funcionar el motor unos 10 minutos por hora. </a:t>
            </a:r>
          </a:p>
          <a:p>
            <a:pPr marL="285750" indent="-285750">
              <a:buFont typeface="Arial" panose="020B0604020202020204" pitchFamily="34" charset="0"/>
              <a:buChar char="•"/>
            </a:pPr>
            <a:r>
              <a:rPr lang="es-ES_tradnl" altLang="en-US"/>
              <a:t>Abra las ventanas un poco para el aire fresco con el fin de evitar la intoxicación por monóxido de carbono. </a:t>
            </a:r>
          </a:p>
          <a:p>
            <a:pPr marL="285750" indent="-285750">
              <a:buFont typeface="Arial" panose="020B0604020202020204" pitchFamily="34" charset="0"/>
              <a:buChar char="•"/>
            </a:pPr>
            <a:r>
              <a:rPr lang="es-ES_tradnl" altLang="en-US"/>
              <a:t>Asegúrese de que el tubo de escape no tenga obstrucciones. </a:t>
            </a:r>
            <a:endParaRPr lang="en-US" altLang="en-US"/>
          </a:p>
          <a:p>
            <a:pPr marL="285750" indent="-285750">
              <a:buFont typeface="Arial" panose="020B0604020202020204" pitchFamily="34" charset="0"/>
              <a:buChar char="•"/>
            </a:pPr>
            <a:r>
              <a:rPr lang="es-ES_tradnl" altLang="en-US"/>
              <a:t>Hágase visible para los rescatadores. </a:t>
            </a:r>
            <a:endParaRPr lang="en-US" altLang="en-US"/>
          </a:p>
          <a:p>
            <a:pPr marL="285750" indent="-285750">
              <a:buFont typeface="Arial" panose="020B0604020202020204" pitchFamily="34" charset="0"/>
              <a:buChar char="•"/>
            </a:pPr>
            <a:r>
              <a:rPr lang="es-ES_tradnl" altLang="en-US"/>
              <a:t>Encienda la luz interior por la noche cuando el motor está en marcha. </a:t>
            </a:r>
            <a:endParaRPr lang="en-US" altLang="en-US"/>
          </a:p>
          <a:p>
            <a:pPr marL="285750" indent="-285750">
              <a:buFont typeface="Arial" panose="020B0604020202020204" pitchFamily="34" charset="0"/>
              <a:buChar char="•"/>
            </a:pPr>
            <a:r>
              <a:rPr lang="es-ES_tradnl" altLang="en-US"/>
              <a:t>Ate un paño de color a la antena o la puerta. </a:t>
            </a:r>
            <a:endParaRPr lang="en-US" altLang="en-US"/>
          </a:p>
          <a:p>
            <a:pPr marL="285750" indent="-285750">
              <a:buFont typeface="Arial" panose="020B0604020202020204" pitchFamily="34" charset="0"/>
              <a:buChar char="•"/>
            </a:pPr>
            <a:r>
              <a:rPr lang="es-ES_tradnl" altLang="en-US"/>
              <a:t>Levante el capó después de que la nieve termina. </a:t>
            </a:r>
            <a:endParaRPr lang="en-US" altLang="en-US"/>
          </a:p>
          <a:p>
            <a:pPr marL="285750" indent="-285750">
              <a:buFont typeface="Arial" panose="020B0604020202020204" pitchFamily="34" charset="0"/>
              <a:buChar char="•"/>
            </a:pPr>
            <a:r>
              <a:rPr lang="es-ES_tradnl" altLang="en-US"/>
              <a:t>Haga ejercicios para mantener la circulación sanguínea y el calor.</a:t>
            </a:r>
            <a:endParaRPr lang="en-US" alt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BEEE7B-0DD0-4E92-9BBD-5E163F4F04B1}" type="slidenum">
              <a:rPr lang="en-US" altLang="en-US" smtClean="0"/>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Un plan de acción para emergencias es un plan escrito u oral que indica las medidas de seguir en caso de una emergencia en un lugar de trabajo. </a:t>
            </a:r>
            <a:endParaRPr lang="en-US" altLang="en-US"/>
          </a:p>
          <a:p>
            <a:r>
              <a:rPr lang="es-ES_tradnl" altLang="en-US"/>
              <a:t> </a:t>
            </a:r>
            <a:endParaRPr lang="en-US" altLang="en-US"/>
          </a:p>
          <a:p>
            <a:r>
              <a:rPr lang="es-ES_tradnl" altLang="en-US"/>
              <a:t>Incluye los procedimientos para informar de las emergencias, evacuar una instalación o refugiarse en el lugar como sea necesario, dar cuenta de todos los empleados y responder a situaciones de emergencia. </a:t>
            </a:r>
          </a:p>
          <a:p>
            <a:endParaRPr lang="es-ES_tradnl" altLang="en-US"/>
          </a:p>
          <a:p>
            <a:r>
              <a:rPr lang="es-ES_tradnl" altLang="en-US"/>
              <a:t>Los PAE también designan a los empleados responsables de rescate, tareas médicas y operaciones críticas de la planta. </a:t>
            </a:r>
          </a:p>
          <a:p>
            <a:endParaRPr lang="es-ES_tradnl" altLang="en-US"/>
          </a:p>
          <a:p>
            <a:r>
              <a:rPr lang="es-ES_tradnl" altLang="en-US"/>
              <a:t>La capacitación de los empleados se asegura de que los empleadores y los empleados sepan los procedimientos y los papeles cuando ocurren las emergencias. </a:t>
            </a:r>
            <a:endParaRPr lang="en-US" altLang="en-US"/>
          </a:p>
          <a:p>
            <a:r>
              <a:rPr lang="es-ES_tradnl" altLang="en-US"/>
              <a:t> </a:t>
            </a:r>
            <a:endParaRPr lang="en-US" altLang="en-US"/>
          </a:p>
          <a:p>
            <a:r>
              <a:rPr lang="es-ES_tradnl" altLang="en-US"/>
              <a:t>Las situaciones de emergencia posibles incluyen situaciones </a:t>
            </a:r>
          </a:p>
          <a:p>
            <a:pPr marL="285750" indent="-285750">
              <a:buFont typeface="Arial" panose="020B0604020202020204" pitchFamily="34" charset="0"/>
              <a:buChar char="•"/>
            </a:pPr>
            <a:r>
              <a:rPr lang="es-ES_tradnl" altLang="en-US"/>
              <a:t>Médicas</a:t>
            </a:r>
          </a:p>
          <a:p>
            <a:pPr marL="285750" indent="-285750">
              <a:buFont typeface="Arial" panose="020B0604020202020204" pitchFamily="34" charset="0"/>
              <a:buChar char="•"/>
            </a:pPr>
            <a:r>
              <a:rPr lang="es-ES_tradnl" altLang="en-US"/>
              <a:t>de fuego</a:t>
            </a:r>
          </a:p>
          <a:p>
            <a:pPr marL="285750" indent="-285750">
              <a:buFont typeface="Arial" panose="020B0604020202020204" pitchFamily="34" charset="0"/>
              <a:buChar char="•"/>
            </a:pPr>
            <a:r>
              <a:rPr lang="es-ES_tradnl" altLang="en-US"/>
              <a:t>eléctricas </a:t>
            </a:r>
          </a:p>
          <a:p>
            <a:pPr marL="285750" indent="-285750">
              <a:buFont typeface="Arial" panose="020B0604020202020204" pitchFamily="34" charset="0"/>
              <a:buChar char="•"/>
            </a:pPr>
            <a:r>
              <a:rPr lang="es-ES_tradnl" altLang="en-US"/>
              <a:t>químicas </a:t>
            </a:r>
          </a:p>
          <a:p>
            <a:pPr marL="285750" indent="-285750">
              <a:buFont typeface="Arial" panose="020B0604020202020204" pitchFamily="34" charset="0"/>
              <a:buChar char="•"/>
            </a:pPr>
            <a:r>
              <a:rPr lang="es-ES_tradnl" altLang="en-US"/>
              <a:t>y de amenazas de bomba. </a:t>
            </a:r>
            <a:endParaRPr lang="en-US" altLang="en-US"/>
          </a:p>
          <a:p>
            <a:r>
              <a:rPr lang="es-ES_tradnl" altLang="en-US"/>
              <a:t> </a:t>
            </a:r>
            <a:endParaRPr lang="en-US" altLang="en-US"/>
          </a:p>
          <a:p>
            <a:r>
              <a:rPr lang="es-ES_tradnl" altLang="en-US"/>
              <a:t>Dependiendo de la ubicación geográfica de las instalaciones, también se debe abordar el tiempo severo y los desastres naturales tales como tornados, huracanes, terremotos, inundaciones y nevascas.</a:t>
            </a:r>
            <a:endParaRPr lang="en-US"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E4DDD4-5D18-49D5-BB17-7C14990BA672}" type="slidenum">
              <a:rPr lang="en-US" altLang="en-US" smtClean="0"/>
              <a:pPr/>
              <a:t>37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809625" y="685800"/>
            <a:ext cx="5238750" cy="342900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n-US"/>
              <a:t>El curso discutirá el desarrollo de un plan de acción para emergencias, las emergencias médicas, las emergencias de fuego, el fallo eléctrico prolongado, los derrames químicos, las amenazas de bomba por teléfono, el tiempo severo y los desastres naturales y un resumen.</a:t>
            </a:r>
            <a:endParaRPr lang="en-US" altLang="en-US"/>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84225" indent="-301625">
              <a:spcBef>
                <a:spcPct val="30000"/>
              </a:spcBef>
              <a:defRPr sz="1200">
                <a:solidFill>
                  <a:schemeClr val="tx1"/>
                </a:solidFill>
                <a:latin typeface="Arial" panose="020B0604020202020204" pitchFamily="34" charset="0"/>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2F6B80-D341-48DC-95EC-E9DEC6508970}" type="slidenum">
              <a:rPr lang="en-US" altLang="en-US" sz="1300" smtClean="0"/>
              <a:pPr>
                <a:spcBef>
                  <a:spcPct val="0"/>
                </a:spcBef>
              </a:pPr>
              <a:t>4</a:t>
            </a:fld>
            <a:endParaRPr lang="en-US" altLang="en-US" sz="1300" dirty="0"/>
          </a:p>
        </p:txBody>
      </p:sp>
    </p:spTree>
    <p:extLst>
      <p:ext uri="{BB962C8B-B14F-4D97-AF65-F5344CB8AC3E}">
        <p14:creationId xmlns:p14="http://schemas.microsoft.com/office/powerpoint/2010/main" val="158948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100" kern="1200" dirty="0">
              <a:solidFill>
                <a:schemeClr val="tx1"/>
              </a:solidFill>
              <a:effectLst/>
              <a:latin typeface="+mn-lt"/>
              <a:ea typeface="MS PGothic" panose="020B0600070205080204" pitchFamily="34" charset="-128"/>
              <a:cs typeface="ＭＳ Ｐゴシック"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76DA6D9-8D85-4295-A41D-38242A75B778}" type="slidenum">
              <a:rPr lang="en-US" altLang="en-US"/>
              <a:pPr>
                <a:spcBef>
                  <a:spcPct val="0"/>
                </a:spcBef>
              </a:pPr>
              <a:t>5</a:t>
            </a:fld>
            <a:endParaRPr lang="en-US" altLang="en-US" dirty="0"/>
          </a:p>
        </p:txBody>
      </p:sp>
    </p:spTree>
    <p:extLst>
      <p:ext uri="{BB962C8B-B14F-4D97-AF65-F5344CB8AC3E}">
        <p14:creationId xmlns:p14="http://schemas.microsoft.com/office/powerpoint/2010/main" val="425734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Cuando conoce, practica y sigue los procedimientos de respuesta a emergencias durante las situaciones de emergencia, las emergencias resultarán en menos lesiones y daños a una instalación. </a:t>
            </a:r>
            <a:endParaRPr lang="en-US" altLang="en-US"/>
          </a:p>
          <a:p>
            <a:r>
              <a:rPr lang="es-ES_tradnl" altLang="en-US"/>
              <a:t> </a:t>
            </a:r>
            <a:endParaRPr lang="en-US" altLang="en-US"/>
          </a:p>
          <a:p>
            <a:r>
              <a:rPr lang="es-ES_tradnl" altLang="en-US"/>
              <a:t>Los planes de acción para emergencias, o PAE, proporcionan procedimientos paso a paso para los empleados a seguir en caso de una emergencia, tal como un incendio, un derrame químico o un accidente grave. Los PAE también </a:t>
            </a:r>
          </a:p>
          <a:p>
            <a:r>
              <a:rPr lang="es-ES_tradnl" altLang="en-US"/>
              <a:t>abordan los desastres naturales que pueden afectar el lugar de trabajo, tales como inundaciones, huracanes o tornados. </a:t>
            </a:r>
            <a:endParaRPr lang="en-US" altLang="en-US"/>
          </a:p>
          <a:p>
            <a:r>
              <a:rPr lang="es-ES_tradnl" altLang="en-US"/>
              <a:t> </a:t>
            </a:r>
            <a:endParaRPr lang="en-US" altLang="en-US"/>
          </a:p>
          <a:p>
            <a:r>
              <a:rPr lang="es-ES_tradnl" altLang="en-US"/>
              <a:t>El plan de acción para emergencias incluye información, tal como a quién notificar en caso de una emergencia y a quién las tareas de evacuación, rescate, médicas u operaciones de planta críticas han sido asignadas. El PAE también debe incluir el nombre y puesto de trabajo de cada empleado que podría ser contactado para obtener más información sobre el plan o para obtener una explicación de los deberes. </a:t>
            </a:r>
            <a:endParaRPr lang="en-US" altLang="en-US"/>
          </a:p>
          <a:p>
            <a:r>
              <a:rPr lang="es-ES_tradnl" altLang="en-US"/>
              <a:t> </a:t>
            </a:r>
            <a:endParaRPr lang="en-US" altLang="en-US"/>
          </a:p>
          <a:p>
            <a:r>
              <a:rPr lang="es-ES_tradnl" altLang="en-US"/>
              <a:t>Los PAE deben ser por escrito, deben mantenerse en el lugar de trabajo y deben estar disponibles para revisar. Sin embargo, si un empleador tiene diez o menos empleados, el plan debe comunicarse oralmente.</a:t>
            </a:r>
            <a:endParaRPr lang="en-US" alt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28A8671-05BE-4F9F-8680-5907DB8E54BF}" type="slidenum">
              <a:rPr lang="en-US" altLang="en-US" smtClean="0"/>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El primer paso para desarrollar un plan de acción para emergencias es decidir quién va a desarrollar, implementar y mantener el plan. Persuadir a los empleados a participar con la administración en el desarrollo del plan aumentará el compromiso y el apoyo de los empleados. </a:t>
            </a:r>
            <a:endParaRPr lang="en-US" altLang="en-US"/>
          </a:p>
          <a:p>
            <a:r>
              <a:rPr lang="es-ES_tradnl" altLang="en-US"/>
              <a:t> </a:t>
            </a:r>
            <a:endParaRPr lang="en-US" altLang="en-US"/>
          </a:p>
          <a:p>
            <a:r>
              <a:rPr lang="es-ES_tradnl" altLang="en-US"/>
              <a:t>El plan para emergencias debe incluir todas las instalaciones que podrían verse afectadas en caso de una emergencia. </a:t>
            </a:r>
            <a:endParaRPr lang="en-US" altLang="en-US"/>
          </a:p>
          <a:p>
            <a:r>
              <a:rPr lang="es-ES_tradnl" altLang="en-US"/>
              <a:t> </a:t>
            </a:r>
            <a:endParaRPr lang="en-US" altLang="en-US"/>
          </a:p>
          <a:p>
            <a:r>
              <a:rPr lang="es-ES_tradnl" altLang="en-US"/>
              <a:t>Algunas organizaciones podrían tener planes separados para cada instalación, dependiendo de las actividades realizadas en cada lugar, tales como la manipulación de materiales peligrosos. Otras podrían incluir el trabajo fuera en sus PAE.</a:t>
            </a:r>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BC5868B-F8B2-438E-915B-5EAD9427B2F6}"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Empiece al determinar los peligros presentes en el lugar de trabajo que pueden causar una emergencia. También, enumere otros tipos de emergencias que podrían afectar a su instalación, tales como fallos eléctricos o emergencias meteorológicas. Esto puede variar dependiendo de la ubicación geográfica, el tipo de negocio y el tamaño de la empresa. </a:t>
            </a:r>
            <a:endParaRPr lang="en-US" altLang="en-US"/>
          </a:p>
          <a:p>
            <a:r>
              <a:rPr lang="es-ES_tradnl" altLang="en-US"/>
              <a:t> </a:t>
            </a:r>
            <a:endParaRPr lang="en-US" altLang="en-US"/>
          </a:p>
          <a:p>
            <a:r>
              <a:rPr lang="es-ES_tradnl" altLang="en-US"/>
              <a:t>A continuación, considere todos los componentes de la empresa y cómo cada emergencia potencial afectaría a cada componente. Incluya la posibilidad de un cierre de negocios de largo plazo. Considere la posibilidad de establecer oficinas, fábricas y ubicaciones remotas que afectarían las operaciones de la organización. </a:t>
            </a:r>
            <a:endParaRPr lang="en-US" altLang="en-US"/>
          </a:p>
          <a:p>
            <a:r>
              <a:rPr lang="es-ES_tradnl" altLang="en-US"/>
              <a:t> </a:t>
            </a:r>
            <a:endParaRPr lang="en-US" altLang="en-US"/>
          </a:p>
          <a:p>
            <a:r>
              <a:rPr lang="es-ES_tradnl" altLang="en-US"/>
              <a:t>Desarrolle una respuesta para todas las emergencias potenciales identificadas. Una vez que se define el ámbito de la preparación necesaria, se debe desarrollar e implementar un plan para cubrir cada una de estas áreas.</a:t>
            </a:r>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DDD27C-26E0-481A-A512-E19D62509ECA}"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altLang="en-US"/>
              <a:t>Una vez que el ámbito del plan y los peligros se definen, el plan debe designar a individuos específicos como responsables de diversas tareas. </a:t>
            </a:r>
            <a:endParaRPr lang="en-US" altLang="en-US"/>
          </a:p>
          <a:p>
            <a:r>
              <a:rPr lang="es-ES_tradnl" altLang="en-US"/>
              <a:t> </a:t>
            </a:r>
            <a:endParaRPr lang="en-US" altLang="en-US"/>
          </a:p>
          <a:p>
            <a:r>
              <a:rPr lang="es-ES_tradnl" altLang="en-US"/>
              <a:t>Estas tareas pueden incluir lo siguiente: </a:t>
            </a:r>
          </a:p>
          <a:p>
            <a:pPr marL="285750" indent="-285750">
              <a:buFont typeface="Arial" panose="020B0604020202020204" pitchFamily="34" charset="0"/>
              <a:buChar char="•"/>
            </a:pPr>
            <a:r>
              <a:rPr lang="es-ES_tradnl" altLang="en-US"/>
              <a:t>informar sobre la emergencia, tanto a nivel interno a otros empleados como a nivel externo, tal como al pedir ayuda exterior</a:t>
            </a:r>
          </a:p>
          <a:p>
            <a:pPr marL="285750" indent="-285750">
              <a:buFont typeface="Arial" panose="020B0604020202020204" pitchFamily="34" charset="0"/>
              <a:buChar char="•"/>
            </a:pPr>
            <a:r>
              <a:rPr lang="es-ES_tradnl" altLang="en-US"/>
              <a:t>monitorizar la evacuación de la instalación;</a:t>
            </a:r>
          </a:p>
          <a:p>
            <a:pPr marL="285750" indent="-285750">
              <a:buFont typeface="Arial" panose="020B0604020202020204" pitchFamily="34" charset="0"/>
              <a:buChar char="•"/>
            </a:pPr>
            <a:r>
              <a:rPr lang="es-ES_tradnl" altLang="en-US"/>
              <a:t>realizar el rescate, los deberes médicos o las tareas de operación de la planta críticas antes de evacuary determinar los períodos de cierre. </a:t>
            </a:r>
          </a:p>
          <a:p>
            <a:pPr marL="285750" indent="-285750">
              <a:buFont typeface="Arial" panose="020B0604020202020204" pitchFamily="34" charset="0"/>
              <a:buChar char="•"/>
            </a:pPr>
            <a:endParaRPr lang="es-ES_tradnl" altLang="en-US"/>
          </a:p>
          <a:p>
            <a:pPr marL="0" indent="0">
              <a:buFont typeface="Arial" panose="020B0604020202020204" pitchFamily="34" charset="0"/>
              <a:buNone/>
            </a:pPr>
            <a:r>
              <a:rPr lang="es-ES_tradnl" altLang="en-US"/>
              <a:t>Si es posible que la emergencia va a afectar los servicios públicos,una persona asignada tiene que contactar con la empresa de servicios públicos correspondiente. </a:t>
            </a:r>
          </a:p>
          <a:p>
            <a:endParaRPr lang="es-ES_tradnl" altLang="en-US"/>
          </a:p>
          <a:p>
            <a:r>
              <a:rPr lang="es-ES_tradnl" altLang="en-US"/>
              <a:t>Si los derrames químicos son una posibilidad, tiene que asignar a una persona para abordar la limpieza e informar sobre el derrame. </a:t>
            </a:r>
            <a:endParaRPr lang="en-US" altLang="en-US"/>
          </a:p>
          <a:p>
            <a:r>
              <a:rPr lang="es-ES_tradnl" altLang="en-US"/>
              <a:t> </a:t>
            </a:r>
            <a:endParaRPr lang="en-US" altLang="en-US"/>
          </a:p>
          <a:p>
            <a:r>
              <a:rPr lang="es-ES_tradnl" altLang="en-US"/>
              <a:t>Hay que atender en detalle las expectativas de cada uno de estos empleados responsables. Esto puede incluir una capacitación adicional sobre las tareas asignadas.</a:t>
            </a:r>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FC99E19-1117-420D-A213-A53F62CFEF6B}"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925763"/>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2122">
          <p15:clr>
            <a:srgbClr val="FBAE40"/>
          </p15:clr>
        </p15:guide>
        <p15:guide id="5" pos="2170">
          <p15:clr>
            <a:srgbClr val="FBAE40"/>
          </p15:clr>
        </p15:guide>
        <p15:guide id="6" pos="4090">
          <p15:clr>
            <a:srgbClr val="FBAE40"/>
          </p15:clr>
        </p15:guide>
        <p15:guide id="7" pos="4042">
          <p15:clr>
            <a:srgbClr val="FBAE40"/>
          </p15:clr>
        </p15:guide>
        <p15:guide id="8" pos="39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s - right image">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5866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7"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2155061"/>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s - no header">
    <p:spTree>
      <p:nvGrpSpPr>
        <p:cNvPr id="1" name=""/>
        <p:cNvGrpSpPr/>
        <p:nvPr/>
      </p:nvGrpSpPr>
      <p:grpSpPr>
        <a:xfrm>
          <a:off x="0" y="0"/>
          <a:ext cx="0" cy="0"/>
          <a:chOff x="0" y="0"/>
          <a:chExt cx="0" cy="0"/>
        </a:xfrm>
      </p:grpSpPr>
      <p:sp>
        <p:nvSpPr>
          <p:cNvPr id="6"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7"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342421"/>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2 columns">
    <p:spTree>
      <p:nvGrpSpPr>
        <p:cNvPr id="1" name=""/>
        <p:cNvGrpSpPr/>
        <p:nvPr/>
      </p:nvGrpSpPr>
      <p:grpSpPr>
        <a:xfrm>
          <a:off x="0" y="0"/>
          <a:ext cx="0" cy="0"/>
          <a:chOff x="0" y="0"/>
          <a:chExt cx="0" cy="0"/>
        </a:xfrm>
      </p:grpSpPr>
      <p:sp>
        <p:nvSpPr>
          <p:cNvPr id="5" name="Oval 4"/>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6781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20674" y="1371600"/>
            <a:ext cx="6781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7545948"/>
      </p:ext>
    </p:extLst>
  </p:cSld>
  <p:clrMapOvr>
    <a:masterClrMapping/>
  </p:clrMapOvr>
  <p:extLst>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 right half image">
    <p:spTree>
      <p:nvGrpSpPr>
        <p:cNvPr id="1" name=""/>
        <p:cNvGrpSpPr/>
        <p:nvPr/>
      </p:nvGrpSpPr>
      <p:grpSpPr>
        <a:xfrm>
          <a:off x="0" y="0"/>
          <a:ext cx="0" cy="0"/>
          <a:chOff x="0" y="0"/>
          <a:chExt cx="0" cy="0"/>
        </a:xfrm>
      </p:grpSpPr>
      <p:sp>
        <p:nvSpPr>
          <p:cNvPr id="5" name="Oval 4"/>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20675" y="457200"/>
            <a:ext cx="4342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4495799"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20675" y="1371600"/>
            <a:ext cx="4495800"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1873950"/>
      </p:ext>
    </p:extLst>
  </p:cSld>
  <p:clrMapOvr>
    <a:masterClrMapping/>
  </p:clrMapOvr>
  <p:extLst>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 columns - no header">
    <p:spTree>
      <p:nvGrpSpPr>
        <p:cNvPr id="1" name=""/>
        <p:cNvGrpSpPr/>
        <p:nvPr/>
      </p:nvGrpSpPr>
      <p:grpSpPr>
        <a:xfrm>
          <a:off x="0" y="0"/>
          <a:ext cx="0" cy="0"/>
          <a:chOff x="0" y="0"/>
          <a:chExt cx="0" cy="0"/>
        </a:xfrm>
      </p:grpSpPr>
      <p:sp>
        <p:nvSpPr>
          <p:cNvPr id="4" name="Title 1"/>
          <p:cNvSpPr>
            <a:spLocks noGrp="1"/>
          </p:cNvSpPr>
          <p:nvPr>
            <p:ph type="title"/>
          </p:nvPr>
        </p:nvSpPr>
        <p:spPr>
          <a:xfrm>
            <a:off x="320676" y="457200"/>
            <a:ext cx="6781800" cy="91440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5" name="Content Placeholder 2"/>
          <p:cNvSpPr>
            <a:spLocks noGrp="1"/>
          </p:cNvSpPr>
          <p:nvPr>
            <p:ph idx="1"/>
          </p:nvPr>
        </p:nvSpPr>
        <p:spPr>
          <a:xfrm>
            <a:off x="320674" y="1371600"/>
            <a:ext cx="6781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3933836"/>
      </p:ext>
    </p:extLst>
  </p:cSld>
  <p:clrMapOvr>
    <a:masterClrMapping/>
  </p:clrMapOvr>
  <p:extLst>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3 columns - right image">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5866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962979"/>
      </p:ext>
    </p:extLst>
  </p:cSld>
  <p:clrMapOvr>
    <a:masterClrMapping/>
  </p:clrMapOvr>
  <p:extLst>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794" y="5857875"/>
            <a:ext cx="9782175" cy="542925"/>
          </a:xfrm>
          <a:prstGeom prst="rect">
            <a:avLst/>
          </a:prstGeom>
        </p:spPr>
      </p:pic>
      <p:sp>
        <p:nvSpPr>
          <p:cNvPr id="14" name="Rectangle 13"/>
          <p:cNvSpPr/>
          <p:nvPr userDrawn="1"/>
        </p:nvSpPr>
        <p:spPr>
          <a:xfrm>
            <a:off x="0" y="-2500"/>
            <a:ext cx="9783763" cy="27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403685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txStyles>
    <p:titleStyle>
      <a:lvl1pPr algn="ctr" rtl="0" eaLnBrk="1" fontAlgn="base" hangingPunct="1">
        <a:spcBef>
          <a:spcPct val="0"/>
        </a:spcBef>
        <a:spcAft>
          <a:spcPct val="0"/>
        </a:spcAft>
        <a:defRPr sz="3900">
          <a:solidFill>
            <a:schemeClr val="tx2"/>
          </a:solidFill>
          <a:latin typeface="+mj-lt"/>
          <a:ea typeface="+mj-ea"/>
          <a:cs typeface="+mj-cs"/>
        </a:defRPr>
      </a:lvl1pPr>
      <a:lvl2pPr algn="ctr" rtl="0" eaLnBrk="1" fontAlgn="base" hangingPunct="1">
        <a:spcBef>
          <a:spcPct val="0"/>
        </a:spcBef>
        <a:spcAft>
          <a:spcPct val="0"/>
        </a:spcAft>
        <a:defRPr sz="3900">
          <a:solidFill>
            <a:schemeClr val="tx2"/>
          </a:solidFill>
          <a:latin typeface="Tahoma" pitchFamily="34" charset="0"/>
          <a:cs typeface="Arial" charset="0"/>
        </a:defRPr>
      </a:lvl2pPr>
      <a:lvl3pPr algn="ctr" rtl="0" eaLnBrk="1" fontAlgn="base" hangingPunct="1">
        <a:spcBef>
          <a:spcPct val="0"/>
        </a:spcBef>
        <a:spcAft>
          <a:spcPct val="0"/>
        </a:spcAft>
        <a:defRPr sz="3900">
          <a:solidFill>
            <a:schemeClr val="tx2"/>
          </a:solidFill>
          <a:latin typeface="Tahoma" pitchFamily="34" charset="0"/>
          <a:cs typeface="Arial" charset="0"/>
        </a:defRPr>
      </a:lvl3pPr>
      <a:lvl4pPr algn="ctr" rtl="0" eaLnBrk="1" fontAlgn="base" hangingPunct="1">
        <a:spcBef>
          <a:spcPct val="0"/>
        </a:spcBef>
        <a:spcAft>
          <a:spcPct val="0"/>
        </a:spcAft>
        <a:defRPr sz="3900">
          <a:solidFill>
            <a:schemeClr val="tx2"/>
          </a:solidFill>
          <a:latin typeface="Tahoma" pitchFamily="34" charset="0"/>
          <a:cs typeface="Arial" charset="0"/>
        </a:defRPr>
      </a:lvl4pPr>
      <a:lvl5pPr algn="ctr" rtl="0" eaLnBrk="1" fontAlgn="base" hangingPunct="1">
        <a:spcBef>
          <a:spcPct val="0"/>
        </a:spcBef>
        <a:spcAft>
          <a:spcPct val="0"/>
        </a:spcAft>
        <a:defRPr sz="3900">
          <a:solidFill>
            <a:schemeClr val="tx2"/>
          </a:solidFill>
          <a:latin typeface="Tahoma" pitchFamily="34" charset="0"/>
          <a:cs typeface="Arial" charset="0"/>
        </a:defRPr>
      </a:lvl5pPr>
      <a:lvl6pPr marL="407548" algn="ctr" rtl="0" eaLnBrk="1" fontAlgn="base" hangingPunct="1">
        <a:spcBef>
          <a:spcPct val="0"/>
        </a:spcBef>
        <a:spcAft>
          <a:spcPct val="0"/>
        </a:spcAft>
        <a:defRPr sz="3900">
          <a:solidFill>
            <a:schemeClr val="tx2"/>
          </a:solidFill>
          <a:latin typeface="Arial" charset="0"/>
          <a:cs typeface="Arial" charset="0"/>
        </a:defRPr>
      </a:lvl6pPr>
      <a:lvl7pPr marL="815096" algn="ctr" rtl="0" eaLnBrk="1" fontAlgn="base" hangingPunct="1">
        <a:spcBef>
          <a:spcPct val="0"/>
        </a:spcBef>
        <a:spcAft>
          <a:spcPct val="0"/>
        </a:spcAft>
        <a:defRPr sz="3900">
          <a:solidFill>
            <a:schemeClr val="tx2"/>
          </a:solidFill>
          <a:latin typeface="Arial" charset="0"/>
          <a:cs typeface="Arial" charset="0"/>
        </a:defRPr>
      </a:lvl7pPr>
      <a:lvl8pPr marL="1222644" algn="ctr" rtl="0" eaLnBrk="1" fontAlgn="base" hangingPunct="1">
        <a:spcBef>
          <a:spcPct val="0"/>
        </a:spcBef>
        <a:spcAft>
          <a:spcPct val="0"/>
        </a:spcAft>
        <a:defRPr sz="3900">
          <a:solidFill>
            <a:schemeClr val="tx2"/>
          </a:solidFill>
          <a:latin typeface="Arial" charset="0"/>
          <a:cs typeface="Arial" charset="0"/>
        </a:defRPr>
      </a:lvl8pPr>
      <a:lvl9pPr marL="1630192" algn="ctr" rtl="0" eaLnBrk="1" fontAlgn="base" hangingPunct="1">
        <a:spcBef>
          <a:spcPct val="0"/>
        </a:spcBef>
        <a:spcAft>
          <a:spcPct val="0"/>
        </a:spcAft>
        <a:defRPr sz="3900">
          <a:solidFill>
            <a:schemeClr val="tx2"/>
          </a:solidFill>
          <a:latin typeface="Arial" charset="0"/>
          <a:cs typeface="Arial" charset="0"/>
        </a:defRPr>
      </a:lvl9pPr>
    </p:titleStyle>
    <p:bodyStyle>
      <a:lvl1pPr marL="304800" indent="-304800" algn="l" rtl="0" eaLnBrk="1" fontAlgn="base" hangingPunct="1">
        <a:spcBef>
          <a:spcPct val="20000"/>
        </a:spcBef>
        <a:spcAft>
          <a:spcPct val="0"/>
        </a:spcAft>
        <a:buChar char="•"/>
        <a:defRPr sz="2900">
          <a:solidFill>
            <a:schemeClr val="tx1"/>
          </a:solidFill>
          <a:latin typeface="+mn-lt"/>
          <a:ea typeface="+mn-ea"/>
          <a:cs typeface="+mn-cs"/>
        </a:defRPr>
      </a:lvl1pPr>
      <a:lvl2pPr marL="661988" indent="-254000" algn="l" rtl="0" eaLnBrk="1" fontAlgn="base" hangingPunct="1">
        <a:spcBef>
          <a:spcPct val="20000"/>
        </a:spcBef>
        <a:spcAft>
          <a:spcPct val="0"/>
        </a:spcAft>
        <a:buChar char="–"/>
        <a:defRPr sz="2500">
          <a:solidFill>
            <a:schemeClr val="tx1"/>
          </a:solidFill>
          <a:latin typeface="+mn-lt"/>
          <a:cs typeface="+mn-cs"/>
        </a:defRPr>
      </a:lvl2pPr>
      <a:lvl3pPr marL="1017588" indent="-203200" algn="l" rtl="0" eaLnBrk="1" fontAlgn="base" hangingPunct="1">
        <a:spcBef>
          <a:spcPct val="20000"/>
        </a:spcBef>
        <a:spcAft>
          <a:spcPct val="0"/>
        </a:spcAft>
        <a:buChar char="•"/>
        <a:defRPr sz="2100">
          <a:solidFill>
            <a:schemeClr val="tx1"/>
          </a:solidFill>
          <a:latin typeface="+mn-lt"/>
          <a:cs typeface="+mn-cs"/>
        </a:defRPr>
      </a:lvl3pPr>
      <a:lvl4pPr marL="1425575" indent="-203200" algn="l" rtl="0" eaLnBrk="1" fontAlgn="base" hangingPunct="1">
        <a:spcBef>
          <a:spcPct val="20000"/>
        </a:spcBef>
        <a:spcAft>
          <a:spcPct val="0"/>
        </a:spcAft>
        <a:buChar char="–"/>
        <a:defRPr>
          <a:solidFill>
            <a:schemeClr val="tx1"/>
          </a:solidFill>
          <a:latin typeface="+mn-lt"/>
          <a:cs typeface="+mn-cs"/>
        </a:defRPr>
      </a:lvl4pPr>
      <a:lvl5pPr marL="1833563" indent="-203200" algn="l" rtl="0" eaLnBrk="1" fontAlgn="base" hangingPunct="1">
        <a:spcBef>
          <a:spcPct val="20000"/>
        </a:spcBef>
        <a:spcAft>
          <a:spcPct val="0"/>
        </a:spcAft>
        <a:buChar char="»"/>
        <a:defRPr>
          <a:solidFill>
            <a:schemeClr val="tx1"/>
          </a:solidFill>
          <a:latin typeface="+mn-lt"/>
          <a:cs typeface="+mn-cs"/>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p:bodyStyle>
    <p:otherStyle>
      <a:defPPr>
        <a:defRPr lang="en-US"/>
      </a:defPPr>
      <a:lvl1pPr marL="0" algn="l" defTabSz="815096" rtl="0" eaLnBrk="1" latinLnBrk="0" hangingPunct="1">
        <a:defRPr sz="1600" kern="1200">
          <a:solidFill>
            <a:schemeClr val="tx1"/>
          </a:solidFill>
          <a:latin typeface="+mn-lt"/>
          <a:ea typeface="+mn-ea"/>
          <a:cs typeface="+mn-cs"/>
        </a:defRPr>
      </a:lvl1pPr>
      <a:lvl2pPr marL="407548" algn="l" defTabSz="815096" rtl="0" eaLnBrk="1" latinLnBrk="0" hangingPunct="1">
        <a:defRPr sz="1600" kern="1200">
          <a:solidFill>
            <a:schemeClr val="tx1"/>
          </a:solidFill>
          <a:latin typeface="+mn-lt"/>
          <a:ea typeface="+mn-ea"/>
          <a:cs typeface="+mn-cs"/>
        </a:defRPr>
      </a:lvl2pPr>
      <a:lvl3pPr marL="815096" algn="l" defTabSz="815096" rtl="0" eaLnBrk="1" latinLnBrk="0" hangingPunct="1">
        <a:defRPr sz="1600" kern="1200">
          <a:solidFill>
            <a:schemeClr val="tx1"/>
          </a:solidFill>
          <a:latin typeface="+mn-lt"/>
          <a:ea typeface="+mn-ea"/>
          <a:cs typeface="+mn-cs"/>
        </a:defRPr>
      </a:lvl3pPr>
      <a:lvl4pPr marL="1222644" algn="l" defTabSz="815096" rtl="0" eaLnBrk="1" latinLnBrk="0" hangingPunct="1">
        <a:defRPr sz="1600" kern="1200">
          <a:solidFill>
            <a:schemeClr val="tx1"/>
          </a:solidFill>
          <a:latin typeface="+mn-lt"/>
          <a:ea typeface="+mn-ea"/>
          <a:cs typeface="+mn-cs"/>
        </a:defRPr>
      </a:lvl4pPr>
      <a:lvl5pPr marL="1630192" algn="l" defTabSz="815096" rtl="0" eaLnBrk="1" latinLnBrk="0" hangingPunct="1">
        <a:defRPr sz="1600" kern="1200">
          <a:solidFill>
            <a:schemeClr val="tx1"/>
          </a:solidFill>
          <a:latin typeface="+mn-lt"/>
          <a:ea typeface="+mn-ea"/>
          <a:cs typeface="+mn-cs"/>
        </a:defRPr>
      </a:lvl5pPr>
      <a:lvl6pPr marL="2037740" algn="l" defTabSz="815096" rtl="0" eaLnBrk="1" latinLnBrk="0" hangingPunct="1">
        <a:defRPr sz="1600" kern="1200">
          <a:solidFill>
            <a:schemeClr val="tx1"/>
          </a:solidFill>
          <a:latin typeface="+mn-lt"/>
          <a:ea typeface="+mn-ea"/>
          <a:cs typeface="+mn-cs"/>
        </a:defRPr>
      </a:lvl6pPr>
      <a:lvl7pPr marL="2445288" algn="l" defTabSz="815096" rtl="0" eaLnBrk="1" latinLnBrk="0" hangingPunct="1">
        <a:defRPr sz="1600" kern="1200">
          <a:solidFill>
            <a:schemeClr val="tx1"/>
          </a:solidFill>
          <a:latin typeface="+mn-lt"/>
          <a:ea typeface="+mn-ea"/>
          <a:cs typeface="+mn-cs"/>
        </a:defRPr>
      </a:lvl7pPr>
      <a:lvl8pPr marL="2852837" algn="l" defTabSz="815096" rtl="0" eaLnBrk="1" latinLnBrk="0" hangingPunct="1">
        <a:defRPr sz="1600" kern="1200">
          <a:solidFill>
            <a:schemeClr val="tx1"/>
          </a:solidFill>
          <a:latin typeface="+mn-lt"/>
          <a:ea typeface="+mn-ea"/>
          <a:cs typeface="+mn-cs"/>
        </a:defRPr>
      </a:lvl8pPr>
      <a:lvl9pPr marL="3260385" algn="l" defTabSz="815096"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p15:clr>
            <a:srgbClr val="F26B43"/>
          </p15:clr>
        </p15:guide>
        <p15:guide id="2" pos="202">
          <p15:clr>
            <a:srgbClr val="F26B43"/>
          </p15:clr>
        </p15:guide>
        <p15:guide id="3" pos="5962">
          <p15:clr>
            <a:srgbClr val="F26B43"/>
          </p15:clr>
        </p15:guide>
        <p15:guide id="4" orient="horz" pos="288">
          <p15:clr>
            <a:srgbClr val="F26B43"/>
          </p15:clr>
        </p15:guide>
        <p15:guide id="5" orient="horz" pos="3696">
          <p15:clr>
            <a:srgbClr val="F26B43"/>
          </p15:clr>
        </p15:guide>
        <p15:guide id="6" orient="horz" pos="912">
          <p15:clr>
            <a:srgbClr val="F26B43"/>
          </p15:clr>
        </p15:guide>
        <p15:guide id="7" orient="horz" pos="3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87"/>
          <a:stretch/>
        </p:blipFill>
        <p:spPr>
          <a:xfrm>
            <a:off x="1588" y="28574"/>
            <a:ext cx="9782175" cy="5838825"/>
          </a:xfrm>
          <a:prstGeom prst="rect">
            <a:avLst/>
          </a:prstGeom>
        </p:spPr>
      </p:pic>
      <p:sp>
        <p:nvSpPr>
          <p:cNvPr id="2" name="Title 1"/>
          <p:cNvSpPr>
            <a:spLocks noGrp="1"/>
          </p:cNvSpPr>
          <p:nvPr>
            <p:ph type="title"/>
          </p:nvPr>
        </p:nvSpPr>
        <p:spPr>
          <a:xfrm>
            <a:off x="396875" y="152400"/>
            <a:ext cx="3733006" cy="1066800"/>
          </a:xfrm>
        </p:spPr>
        <p:txBody>
          <a:bodyPr/>
          <a:lstStyle/>
          <a:p>
            <a:r>
              <a:rPr lang="es-ES" dirty="0">
                <a:latin typeface="+mj-lt"/>
              </a:rPr>
              <a:t>Plan de acción para emergencias</a:t>
            </a:r>
          </a:p>
        </p:txBody>
      </p:sp>
    </p:spTree>
    <p:extLst>
      <p:ext uri="{BB962C8B-B14F-4D97-AF65-F5344CB8AC3E}">
        <p14:creationId xmlns:p14="http://schemas.microsoft.com/office/powerpoint/2010/main" val="296831374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s-ES_tradnl" altLang="en-US" dirty="0">
                <a:latin typeface="+mj-lt"/>
              </a:rPr>
              <a:t>Resumir los procedimientos</a:t>
            </a:r>
          </a:p>
        </p:txBody>
      </p:sp>
      <p:sp>
        <p:nvSpPr>
          <p:cNvPr id="6147" name="Content Placeholder 1"/>
          <p:cNvSpPr>
            <a:spLocks noGrp="1"/>
          </p:cNvSpPr>
          <p:nvPr>
            <p:ph idx="1"/>
          </p:nvPr>
        </p:nvSpPr>
        <p:spPr/>
        <p:txBody>
          <a:bodyPr/>
          <a:lstStyle/>
          <a:p>
            <a:pPr marL="346075" indent="-346075" eaLnBrk="1" hangingPunct="1">
              <a:spcBef>
                <a:spcPts val="0"/>
              </a:spcBef>
              <a:spcAft>
                <a:spcPts val="1600"/>
              </a:spcAft>
              <a:buFont typeface="Tahoma" panose="020B0604030504040204" pitchFamily="34" charset="0"/>
              <a:buChar char="•"/>
              <a:defRPr/>
            </a:pPr>
            <a:r>
              <a:rPr lang="es-ES_tradnl" altLang="en-US" dirty="0">
                <a:solidFill>
                  <a:srgbClr val="3D3D3D"/>
                </a:solidFill>
                <a:latin typeface="+mj-lt"/>
              </a:rPr>
              <a:t>Qué hacer en caso de incendio u otra emergencia </a:t>
            </a:r>
          </a:p>
          <a:p>
            <a:pPr marL="346075" indent="-346075" eaLnBrk="1" hangingPunct="1">
              <a:spcBef>
                <a:spcPts val="0"/>
              </a:spcBef>
              <a:spcAft>
                <a:spcPts val="1600"/>
              </a:spcAft>
              <a:buFont typeface="Tahoma" panose="020B0604030504040204" pitchFamily="34" charset="0"/>
              <a:buChar char="•"/>
              <a:defRPr/>
            </a:pPr>
            <a:r>
              <a:rPr lang="es-ES_tradnl" altLang="en-US" dirty="0">
                <a:solidFill>
                  <a:srgbClr val="3D3D3D"/>
                </a:solidFill>
                <a:latin typeface="+mj-lt"/>
              </a:rPr>
              <a:t>Cómo reportar emergencias y alertar a empleados</a:t>
            </a:r>
          </a:p>
          <a:p>
            <a:pPr marL="346075" indent="-346075" eaLnBrk="1" hangingPunct="1">
              <a:spcBef>
                <a:spcPts val="0"/>
              </a:spcBef>
              <a:spcAft>
                <a:spcPts val="1600"/>
              </a:spcAft>
              <a:buFont typeface="Tahoma" panose="020B0604030504040204" pitchFamily="34" charset="0"/>
              <a:buChar char="•"/>
              <a:defRPr/>
            </a:pPr>
            <a:r>
              <a:rPr lang="es-ES_tradnl" altLang="en-US" dirty="0">
                <a:solidFill>
                  <a:srgbClr val="3D3D3D"/>
                </a:solidFill>
                <a:latin typeface="+mj-lt"/>
              </a:rPr>
              <a:t>Cómo dar cuenta de todos los empleados después de una evacuación </a:t>
            </a:r>
          </a:p>
          <a:p>
            <a:pPr marL="346075" indent="-346075" eaLnBrk="1" hangingPunct="1">
              <a:spcBef>
                <a:spcPts val="0"/>
              </a:spcBef>
              <a:spcAft>
                <a:spcPts val="1600"/>
              </a:spcAft>
              <a:buFont typeface="Tahoma" panose="020B0604030504040204" pitchFamily="34" charset="0"/>
              <a:buChar char="•"/>
              <a:defRPr/>
            </a:pPr>
            <a:r>
              <a:rPr lang="es-ES_tradnl" altLang="en-US" dirty="0">
                <a:solidFill>
                  <a:srgbClr val="3D3D3D"/>
                </a:solidFill>
                <a:latin typeface="+mj-lt"/>
              </a:rPr>
              <a:t>Qué hacer en caso de un cierre de negocios </a:t>
            </a:r>
          </a:p>
          <a:p>
            <a:pPr marL="346075" indent="-346075" eaLnBrk="1" hangingPunct="1">
              <a:spcBef>
                <a:spcPts val="0"/>
              </a:spcBef>
              <a:spcAft>
                <a:spcPts val="1600"/>
              </a:spcAft>
              <a:buFont typeface="Tahoma" panose="020B0604030504040204" pitchFamily="34" charset="0"/>
              <a:buChar char="•"/>
              <a:defRPr/>
            </a:pPr>
            <a:r>
              <a:rPr lang="es-ES_tradnl" altLang="en-US" dirty="0">
                <a:solidFill>
                  <a:srgbClr val="3D3D3D"/>
                </a:solidFill>
                <a:latin typeface="+mj-lt"/>
              </a:rPr>
              <a:t>Cómo responder a los desastres naturales </a:t>
            </a:r>
          </a:p>
          <a:p>
            <a:pPr marL="346075" indent="-346075" eaLnBrk="1" hangingPunct="1">
              <a:spcBef>
                <a:spcPts val="0"/>
              </a:spcBef>
              <a:spcAft>
                <a:spcPts val="1600"/>
              </a:spcAft>
              <a:buFont typeface="Tahoma" panose="020B0604030504040204" pitchFamily="34" charset="0"/>
              <a:buChar char="•"/>
              <a:defRPr/>
            </a:pPr>
            <a:r>
              <a:rPr lang="es-ES_tradnl" altLang="en-US" dirty="0">
                <a:solidFill>
                  <a:srgbClr val="3D3D3D"/>
                </a:solidFill>
                <a:latin typeface="+mj-lt"/>
              </a:rPr>
              <a:t>Cómo va a capacitar a los empleados</a:t>
            </a:r>
          </a:p>
          <a:p>
            <a:pPr marL="257278" indent="-257278" eaLnBrk="1" hangingPunct="1">
              <a:spcBef>
                <a:spcPts val="0"/>
              </a:spcBef>
              <a:spcAft>
                <a:spcPts val="0"/>
              </a:spcAft>
              <a:buFont typeface="Symbol" panose="05050102010706020507" pitchFamily="18" charset="2"/>
              <a:buChar char="·"/>
              <a:defRPr/>
            </a:pPr>
            <a:endParaRPr lang="es-ES_tradnl" altLang="en-US" dirty="0">
              <a:solidFill>
                <a:srgbClr val="3D3D3D"/>
              </a:solidFill>
              <a:latin typeface="+mj-lt"/>
            </a:endParaRPr>
          </a:p>
          <a:p>
            <a:pPr marL="257278" indent="-257278" eaLnBrk="1" hangingPunct="1">
              <a:spcBef>
                <a:spcPts val="0"/>
              </a:spcBef>
              <a:spcAft>
                <a:spcPts val="0"/>
              </a:spcAft>
              <a:buFont typeface="Symbol" panose="05050102010706020507" pitchFamily="18" charset="2"/>
              <a:buChar char="·"/>
              <a:defRPr/>
            </a:pPr>
            <a:endParaRPr lang="es-ES_tradnl" altLang="en-US" dirty="0">
              <a:solidFill>
                <a:srgbClr val="3D3D3D"/>
              </a:solidFill>
              <a:latin typeface="+mj-lt"/>
            </a:endParaRPr>
          </a:p>
          <a:p>
            <a:pPr marL="0" indent="0" eaLnBrk="1" hangingPunct="1">
              <a:buNone/>
              <a:defRPr/>
            </a:pPr>
            <a:endParaRPr lang="es-ES_tradnl" altLang="en-US" dirty="0">
              <a:solidFill>
                <a:srgbClr val="3D3D3D"/>
              </a:solidFill>
              <a:latin typeface="+mj-lt"/>
            </a:endParaRPr>
          </a:p>
          <a:p>
            <a:pPr marL="0" indent="0" eaLnBrk="1" hangingPunct="1">
              <a:buNone/>
              <a:defRPr/>
            </a:pPr>
            <a:endParaRPr lang="es-ES_tradnl" altLang="en-US" dirty="0">
              <a:solidFill>
                <a:srgbClr val="3D3D3D"/>
              </a:solidFill>
              <a:latin typeface="+mj-lt"/>
            </a:endParaRPr>
          </a:p>
        </p:txBody>
      </p:sp>
      <p:pic>
        <p:nvPicPr>
          <p:cNvPr id="6" name="Picture 5"/>
          <p:cNvPicPr>
            <a:picLocks noChangeAspect="1"/>
          </p:cNvPicPr>
          <p:nvPr/>
        </p:nvPicPr>
        <p:blipFill rotWithShape="1">
          <a:blip r:embed="rId3"/>
          <a:srcRect r="19397" b="6753"/>
          <a:stretch/>
        </p:blipFill>
        <p:spPr bwMode="auto">
          <a:xfrm>
            <a:off x="6422231" y="28574"/>
            <a:ext cx="3367025"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Desarrollar un plan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dirty="0">
                <a:latin typeface="+mj-lt"/>
              </a:rPr>
              <a:t>Mapas de evacuación</a:t>
            </a:r>
          </a:p>
        </p:txBody>
      </p:sp>
      <p:sp>
        <p:nvSpPr>
          <p:cNvPr id="45058" name="Content Placeholder 2"/>
          <p:cNvSpPr>
            <a:spLocks noGrp="1"/>
          </p:cNvSpPr>
          <p:nvPr>
            <p:ph idx="1"/>
          </p:nvPr>
        </p:nvSpPr>
        <p:spPr bwMode="auto">
          <a:xfrm>
            <a:off x="320674" y="1371600"/>
            <a:ext cx="4587843" cy="422423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2900" indent="-342900">
              <a:spcBef>
                <a:spcPct val="0"/>
              </a:spcBef>
              <a:spcAft>
                <a:spcPts val="1600"/>
              </a:spcAft>
              <a:defRPr/>
            </a:pPr>
            <a:r>
              <a:rPr lang="es-ES_tradnl" altLang="en-US" dirty="0">
                <a:solidFill>
                  <a:srgbClr val="3D3D3D"/>
                </a:solidFill>
                <a:latin typeface="+mj-lt"/>
              </a:rPr>
              <a:t>Salidas de emergencia </a:t>
            </a:r>
          </a:p>
          <a:p>
            <a:pPr marL="342900" indent="-342900">
              <a:spcBef>
                <a:spcPct val="0"/>
              </a:spcBef>
              <a:spcAft>
                <a:spcPts val="1600"/>
              </a:spcAft>
              <a:defRPr/>
            </a:pPr>
            <a:r>
              <a:rPr lang="es-ES_tradnl" altLang="en-US" dirty="0">
                <a:solidFill>
                  <a:srgbClr val="3D3D3D"/>
                </a:solidFill>
                <a:latin typeface="+mj-lt"/>
              </a:rPr>
              <a:t>Rutas de evacuación primarias y secundarias </a:t>
            </a:r>
          </a:p>
          <a:p>
            <a:pPr marL="342900" indent="-342900">
              <a:spcBef>
                <a:spcPct val="0"/>
              </a:spcBef>
              <a:spcAft>
                <a:spcPts val="1600"/>
              </a:spcAft>
              <a:defRPr/>
            </a:pPr>
            <a:r>
              <a:rPr lang="es-ES_tradnl" altLang="en-US" dirty="0">
                <a:solidFill>
                  <a:srgbClr val="3D3D3D"/>
                </a:solidFill>
                <a:latin typeface="+mj-lt"/>
              </a:rPr>
              <a:t>Ubicaciones de los extintores </a:t>
            </a:r>
          </a:p>
          <a:p>
            <a:pPr marL="342900" indent="-342900">
              <a:spcBef>
                <a:spcPct val="0"/>
              </a:spcBef>
              <a:spcAft>
                <a:spcPts val="1600"/>
              </a:spcAft>
              <a:defRPr/>
            </a:pPr>
            <a:r>
              <a:rPr lang="es-ES_tradnl" altLang="en-US" dirty="0">
                <a:solidFill>
                  <a:srgbClr val="3D3D3D"/>
                </a:solidFill>
                <a:latin typeface="+mj-lt"/>
              </a:rPr>
              <a:t>Ubicaciones de las estaciones para tirar la alarma </a:t>
            </a:r>
          </a:p>
          <a:p>
            <a:pPr marL="342900" indent="-342900">
              <a:spcBef>
                <a:spcPct val="0"/>
              </a:spcBef>
              <a:spcAft>
                <a:spcPts val="1600"/>
              </a:spcAft>
              <a:defRPr/>
            </a:pPr>
            <a:r>
              <a:rPr lang="es-ES_tradnl" altLang="en-US" dirty="0">
                <a:solidFill>
                  <a:srgbClr val="3D3D3D"/>
                </a:solidFill>
                <a:latin typeface="+mj-lt"/>
              </a:rPr>
              <a:t>Punto de encuentro </a:t>
            </a:r>
          </a:p>
        </p:txBody>
      </p:sp>
      <p:grpSp>
        <p:nvGrpSpPr>
          <p:cNvPr id="32773" name="Group 4"/>
          <p:cNvGrpSpPr>
            <a:grpSpLocks/>
          </p:cNvGrpSpPr>
          <p:nvPr/>
        </p:nvGrpSpPr>
        <p:grpSpPr bwMode="auto">
          <a:xfrm>
            <a:off x="5021261" y="1452563"/>
            <a:ext cx="4338639" cy="2814298"/>
            <a:chOff x="4437740" y="963612"/>
            <a:chExt cx="3998234" cy="2514600"/>
          </a:xfrm>
        </p:grpSpPr>
        <p:pic>
          <p:nvPicPr>
            <p:cNvPr id="32775" name="Picture 1"/>
            <p:cNvPicPr>
              <a:picLocks noChangeAspect="1"/>
            </p:cNvPicPr>
            <p:nvPr/>
          </p:nvPicPr>
          <p:blipFill>
            <a:blip r:embed="rId3">
              <a:extLst>
                <a:ext uri="{28A0092B-C50C-407E-A947-70E740481C1C}">
                  <a14:useLocalDpi xmlns:a14="http://schemas.microsoft.com/office/drawing/2010/main" val="0"/>
                </a:ext>
              </a:extLst>
            </a:blip>
            <a:srcRect l="6641" t="5264" r="5286"/>
            <a:stretch>
              <a:fillRect/>
            </a:stretch>
          </p:blipFill>
          <p:spPr bwMode="auto">
            <a:xfrm>
              <a:off x="4977164" y="1017588"/>
              <a:ext cx="3373085" cy="24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885339" y="2744787"/>
              <a:ext cx="92059" cy="92075"/>
            </a:xfrm>
            <a:prstGeom prst="ellipse">
              <a:avLst/>
            </a:prstGeom>
            <a:solidFill>
              <a:srgbClr val="3D3D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3D3D3D"/>
                </a:solidFill>
              </a:endParaRPr>
            </a:p>
          </p:txBody>
        </p:sp>
        <p:sp>
          <p:nvSpPr>
            <p:cNvPr id="32777" name="TextBox 2"/>
            <p:cNvSpPr txBox="1">
              <a:spLocks noChangeArrowheads="1"/>
            </p:cNvSpPr>
            <p:nvPr/>
          </p:nvSpPr>
          <p:spPr bwMode="auto">
            <a:xfrm>
              <a:off x="4437740" y="2836227"/>
              <a:ext cx="10216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200">
                  <a:latin typeface="Tahoma" panose="020B0604030504040204" pitchFamily="34" charset="0"/>
                  <a:cs typeface="Tahoma" panose="020B0604030504040204" pitchFamily="34" charset="0"/>
                </a:rPr>
                <a:t>Assembly area</a:t>
              </a:r>
            </a:p>
          </p:txBody>
        </p:sp>
        <p:sp>
          <p:nvSpPr>
            <p:cNvPr id="4" name="Rectangle 3"/>
            <p:cNvSpPr/>
            <p:nvPr/>
          </p:nvSpPr>
          <p:spPr>
            <a:xfrm>
              <a:off x="4521864" y="963612"/>
              <a:ext cx="3914110" cy="2514600"/>
            </a:xfrm>
            <a:prstGeom prst="rect">
              <a:avLst/>
            </a:prstGeom>
            <a:noFill/>
            <a:ln>
              <a:solidFill>
                <a:srgbClr val="3D3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2774" name="TextBox 2"/>
          <p:cNvSpPr txBox="1">
            <a:spLocks noChangeArrowheads="1"/>
          </p:cNvSpPr>
          <p:nvPr/>
        </p:nvSpPr>
        <p:spPr bwMode="auto">
          <a:xfrm>
            <a:off x="5221791" y="3577133"/>
            <a:ext cx="79541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s-ES_tradnl" altLang="en-US" sz="1200" dirty="0">
                <a:latin typeface="Open Sans Condensed" panose="020B0806030504020204" pitchFamily="34" charset="0"/>
                <a:ea typeface="Open Sans Condensed" panose="020B0806030504020204" pitchFamily="34" charset="0"/>
                <a:cs typeface="Open Sans Condensed" panose="020B0806030504020204" pitchFamily="34" charset="0"/>
              </a:rPr>
              <a:t>Punto de </a:t>
            </a:r>
          </a:p>
          <a:p>
            <a:pPr algn="ctr"/>
            <a:r>
              <a:rPr lang="es-ES_tradnl" altLang="en-US" sz="1200" dirty="0">
                <a:latin typeface="Open Sans Condensed" panose="020B0806030504020204" pitchFamily="34" charset="0"/>
                <a:ea typeface="Open Sans Condensed" panose="020B0806030504020204" pitchFamily="34" charset="0"/>
                <a:cs typeface="Open Sans Condensed" panose="020B0806030504020204" pitchFamily="34" charset="0"/>
              </a:rPr>
              <a:t>encuentro</a:t>
            </a:r>
          </a:p>
        </p:txBody>
      </p:sp>
      <p:sp>
        <p:nvSpPr>
          <p:cNvPr id="11" name="Rectangle 10"/>
          <p:cNvSpPr/>
          <p:nvPr/>
        </p:nvSpPr>
        <p:spPr>
          <a:xfrm>
            <a:off x="5100011" y="4452492"/>
            <a:ext cx="4683752" cy="1033908"/>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5"/>
          <p:cNvSpPr txBox="1">
            <a:spLocks/>
          </p:cNvSpPr>
          <p:nvPr/>
        </p:nvSpPr>
        <p:spPr>
          <a:xfrm rot="781729">
            <a:off x="5157528" y="4423248"/>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13" name="Rectangle 1"/>
          <p:cNvSpPr>
            <a:spLocks noChangeArrowheads="1"/>
          </p:cNvSpPr>
          <p:nvPr/>
        </p:nvSpPr>
        <p:spPr bwMode="auto">
          <a:xfrm>
            <a:off x="5650981" y="4610840"/>
            <a:ext cx="35081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n-US" sz="1300" i="1" dirty="0">
                <a:solidFill>
                  <a:srgbClr val="3D3D3D"/>
                </a:solidFill>
                <a:latin typeface="+mj-lt"/>
                <a:ea typeface="Open Sans" panose="020B0606030504020204" pitchFamily="34" charset="0"/>
                <a:cs typeface="Open Sans" panose="020B0606030504020204" pitchFamily="34" charset="0"/>
              </a:rPr>
              <a:t>El personal del sitio deben saber al menos dos rutas de evacuación de su área de trabajo principal.</a:t>
            </a:r>
          </a:p>
        </p:txBody>
      </p:sp>
      <p:sp>
        <p:nvSpPr>
          <p:cNvPr id="14" name="Rectangle 13"/>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Desarrollar un plan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dirty="0">
                <a:latin typeface="+mj-lt"/>
              </a:rPr>
              <a:t>Capacitación</a:t>
            </a:r>
          </a:p>
        </p:txBody>
      </p:sp>
      <p:sp>
        <p:nvSpPr>
          <p:cNvPr id="47106" name="Content Placeholder 2"/>
          <p:cNvSpPr>
            <a:spLocks noGrp="1"/>
          </p:cNvSpPr>
          <p:nvPr>
            <p:ph idx="1"/>
          </p:nvPr>
        </p:nvSpPr>
        <p:spPr bwMode="auto">
          <a:xfrm>
            <a:off x="320674" y="1371600"/>
            <a:ext cx="4495801" cy="422423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6075" indent="-346075">
              <a:spcBef>
                <a:spcPct val="0"/>
              </a:spcBef>
              <a:spcAft>
                <a:spcPts val="1000"/>
              </a:spcAft>
              <a:buFont typeface="Tahoma" panose="020B0604030504040204" pitchFamily="34" charset="0"/>
              <a:buChar char="•"/>
              <a:defRPr/>
            </a:pPr>
            <a:r>
              <a:rPr lang="es-ES_tradnl" altLang="en-US" dirty="0">
                <a:solidFill>
                  <a:srgbClr val="3D3D3D"/>
                </a:solidFill>
                <a:latin typeface="+mj-lt"/>
              </a:rPr>
              <a:t>Expectativas y responsabilidades </a:t>
            </a:r>
          </a:p>
          <a:p>
            <a:pPr marL="346075" indent="-346075">
              <a:spcBef>
                <a:spcPct val="0"/>
              </a:spcBef>
              <a:spcAft>
                <a:spcPts val="1000"/>
              </a:spcAft>
              <a:buFont typeface="Tahoma" panose="020B0604030504040204" pitchFamily="34" charset="0"/>
              <a:buChar char="•"/>
              <a:defRPr/>
            </a:pPr>
            <a:r>
              <a:rPr lang="es-ES_tradnl" altLang="en-US" dirty="0">
                <a:solidFill>
                  <a:srgbClr val="3D3D3D"/>
                </a:solidFill>
                <a:latin typeface="+mj-lt"/>
              </a:rPr>
              <a:t>Amenazas y peligros </a:t>
            </a:r>
          </a:p>
          <a:p>
            <a:pPr marL="346075" indent="-346075">
              <a:spcBef>
                <a:spcPct val="0"/>
              </a:spcBef>
              <a:spcAft>
                <a:spcPts val="1000"/>
              </a:spcAft>
              <a:buFont typeface="Tahoma" panose="020B0604030504040204" pitchFamily="34" charset="0"/>
              <a:buChar char="•"/>
              <a:defRPr/>
            </a:pPr>
            <a:r>
              <a:rPr lang="es-ES_tradnl" altLang="en-US" dirty="0">
                <a:solidFill>
                  <a:srgbClr val="3D3D3D"/>
                </a:solidFill>
                <a:latin typeface="+mj-lt"/>
              </a:rPr>
              <a:t>Procedimientos de respuesta a emergencias </a:t>
            </a:r>
          </a:p>
          <a:p>
            <a:pPr marL="346075" indent="-346075">
              <a:spcBef>
                <a:spcPct val="0"/>
              </a:spcBef>
              <a:spcAft>
                <a:spcPts val="1000"/>
              </a:spcAft>
              <a:buFont typeface="Tahoma" panose="020B0604030504040204" pitchFamily="34" charset="0"/>
              <a:buChar char="•"/>
              <a:defRPr/>
            </a:pPr>
            <a:r>
              <a:rPr lang="es-ES_tradnl" altLang="en-US" dirty="0">
                <a:solidFill>
                  <a:srgbClr val="3D3D3D"/>
                </a:solidFill>
                <a:latin typeface="+mj-lt"/>
              </a:rPr>
              <a:t>Notificación, aviso y comunicación </a:t>
            </a:r>
          </a:p>
          <a:p>
            <a:pPr marL="346075" indent="-346075">
              <a:spcBef>
                <a:spcPct val="0"/>
              </a:spcBef>
              <a:spcAft>
                <a:spcPts val="1000"/>
              </a:spcAft>
              <a:buFont typeface="Tahoma" panose="020B0604030504040204" pitchFamily="34" charset="0"/>
              <a:buChar char="•"/>
              <a:defRPr/>
            </a:pPr>
            <a:r>
              <a:rPr lang="es-ES_tradnl" altLang="en-US" dirty="0">
                <a:solidFill>
                  <a:srgbClr val="3D3D3D"/>
                </a:solidFill>
                <a:latin typeface="+mj-lt"/>
              </a:rPr>
              <a:t>Ubicaciones </a:t>
            </a:r>
          </a:p>
          <a:p>
            <a:pPr marL="346075" indent="-346075">
              <a:spcBef>
                <a:spcPct val="0"/>
              </a:spcBef>
              <a:spcAft>
                <a:spcPts val="1000"/>
              </a:spcAft>
              <a:buFont typeface="Tahoma" panose="020B0604030504040204" pitchFamily="34" charset="0"/>
              <a:buChar char="•"/>
              <a:defRPr/>
            </a:pPr>
            <a:r>
              <a:rPr lang="es-ES_tradnl" altLang="en-US" dirty="0">
                <a:solidFill>
                  <a:srgbClr val="3D3D3D"/>
                </a:solidFill>
                <a:latin typeface="+mj-lt"/>
              </a:rPr>
              <a:t>Simulacros</a:t>
            </a:r>
          </a:p>
          <a:p>
            <a:pPr marL="346075" indent="-346075">
              <a:spcBef>
                <a:spcPct val="0"/>
              </a:spcBef>
              <a:spcAft>
                <a:spcPts val="1000"/>
              </a:spcAft>
              <a:buFont typeface="Tahoma" panose="020B0604030504040204" pitchFamily="34" charset="0"/>
              <a:buChar char="•"/>
              <a:defRPr/>
            </a:pPr>
            <a:r>
              <a:rPr lang="es-ES_tradnl" altLang="en-US" dirty="0">
                <a:solidFill>
                  <a:srgbClr val="3D3D3D"/>
                </a:solidFill>
                <a:latin typeface="+mj-lt"/>
              </a:rPr>
              <a:t>Deberes </a:t>
            </a:r>
          </a:p>
          <a:p>
            <a:pPr marL="346075" indent="-346075">
              <a:spcBef>
                <a:spcPct val="0"/>
              </a:spcBef>
              <a:spcAft>
                <a:spcPts val="1000"/>
              </a:spcAft>
              <a:buFont typeface="Tahoma" panose="020B0604030504040204" pitchFamily="34" charset="0"/>
              <a:buChar char="•"/>
              <a:defRPr/>
            </a:pPr>
            <a:r>
              <a:rPr lang="es-ES_tradnl" altLang="en-US" dirty="0">
                <a:solidFill>
                  <a:srgbClr val="3D3D3D"/>
                </a:solidFill>
                <a:latin typeface="+mj-lt"/>
              </a:rPr>
              <a:t>Peligros únicos para el sitio de trabajo</a:t>
            </a:r>
            <a:endParaRPr lang="es-ES_tradnl" altLang="en-US" b="1" dirty="0">
              <a:solidFill>
                <a:srgbClr val="3D3D3D"/>
              </a:solidFill>
              <a:latin typeface="+mj-lt"/>
            </a:endParaRPr>
          </a:p>
        </p:txBody>
      </p:sp>
      <p:pic>
        <p:nvPicPr>
          <p:cNvPr id="4" name="Picture 3"/>
          <p:cNvPicPr>
            <a:picLocks noChangeAspect="1"/>
          </p:cNvPicPr>
          <p:nvPr/>
        </p:nvPicPr>
        <p:blipFill>
          <a:blip r:embed="rId3"/>
          <a:stretch>
            <a:fillRect/>
          </a:stretch>
        </p:blipFill>
        <p:spPr>
          <a:xfrm>
            <a:off x="5044281" y="1369297"/>
            <a:ext cx="4457700" cy="2971800"/>
          </a:xfrm>
          <a:prstGeom prst="rect">
            <a:avLst/>
          </a:prstGeom>
        </p:spPr>
      </p:pic>
      <p:sp>
        <p:nvSpPr>
          <p:cNvPr id="5" name="Rectangle 4"/>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Desarrollar un plan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eaLnBrk="1" hangingPunct="1"/>
            <a:r>
              <a:rPr lang="en-US" altLang="en-US" dirty="0" err="1">
                <a:latin typeface="+mj-lt"/>
              </a:rPr>
              <a:t>Emergencias</a:t>
            </a:r>
            <a:r>
              <a:rPr lang="en-US" altLang="en-US" dirty="0">
                <a:latin typeface="+mj-lt"/>
              </a:rPr>
              <a:t> de </a:t>
            </a:r>
            <a:r>
              <a:rPr lang="en-US" altLang="en-US" dirty="0" err="1">
                <a:latin typeface="+mj-lt"/>
              </a:rPr>
              <a:t>incendios</a:t>
            </a:r>
            <a:r>
              <a:rPr lang="en-US" altLang="en-US" dirty="0">
                <a:latin typeface="+mj-lt"/>
              </a:rPr>
              <a:t> y </a:t>
            </a:r>
            <a:r>
              <a:rPr lang="en-US" altLang="en-US" dirty="0" err="1">
                <a:latin typeface="+mj-lt"/>
              </a:rPr>
              <a:t>médicas</a:t>
            </a:r>
            <a:endParaRPr lang="en-US" altLang="en-US" dirty="0">
              <a:latin typeface="+mj-lt"/>
            </a:endParaRP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Lo que </a:t>
            </a:r>
            <a:r>
              <a:rPr lang="en-US" sz="1300" b="1" dirty="0" err="1">
                <a:solidFill>
                  <a:srgbClr val="E65F25"/>
                </a:solidFill>
                <a:latin typeface="+mj-lt"/>
                <a:ea typeface="Open Sans" panose="020B0606030504020204" pitchFamily="34" charset="0"/>
                <a:cs typeface="Open Sans" panose="020B0606030504020204" pitchFamily="34" charset="0"/>
              </a:rPr>
              <a:t>necesita</a:t>
            </a:r>
            <a:r>
              <a:rPr lang="en-US" sz="1300" b="1" dirty="0">
                <a:solidFill>
                  <a:srgbClr val="E65F25"/>
                </a:solidFill>
                <a:latin typeface="+mj-lt"/>
                <a:ea typeface="Open Sans" panose="020B0606030504020204" pitchFamily="34" charset="0"/>
                <a:cs typeface="Open Sans" panose="020B0606030504020204" pitchFamily="34" charset="0"/>
              </a:rPr>
              <a:t> saber:</a:t>
            </a:r>
          </a:p>
          <a:p>
            <a:pPr marL="342900" indent="-342900">
              <a:spcBef>
                <a:spcPts val="0"/>
              </a:spcBef>
              <a:spcAft>
                <a:spcPts val="1300"/>
              </a:spcAft>
              <a:buFont typeface="+mj-lt"/>
              <a:buAutoNum type="arabicPeriod"/>
            </a:pPr>
            <a:r>
              <a:rPr lang="en-US" altLang="en-US" sz="1300" dirty="0" err="1">
                <a:solidFill>
                  <a:srgbClr val="3D3D3D"/>
                </a:solidFill>
                <a:latin typeface="+mj-lt"/>
                <a:ea typeface="Open Sans" panose="020B0606030504020204" pitchFamily="34" charset="0"/>
                <a:cs typeface="Open Sans" panose="020B0606030504020204" pitchFamily="34" charset="0"/>
              </a:rPr>
              <a:t>Procedimientos</a:t>
            </a:r>
            <a:r>
              <a:rPr lang="en-US" altLang="en-US" sz="1300" dirty="0">
                <a:solidFill>
                  <a:srgbClr val="3D3D3D"/>
                </a:solidFill>
                <a:latin typeface="+mj-lt"/>
                <a:ea typeface="Open Sans" panose="020B0606030504020204" pitchFamily="34" charset="0"/>
                <a:cs typeface="Open Sans" panose="020B0606030504020204" pitchFamily="34" charset="0"/>
              </a:rPr>
              <a:t> de </a:t>
            </a:r>
            <a:r>
              <a:rPr lang="en-US" altLang="en-US" sz="1300" dirty="0" err="1">
                <a:solidFill>
                  <a:srgbClr val="3D3D3D"/>
                </a:solidFill>
                <a:latin typeface="+mj-lt"/>
                <a:ea typeface="Open Sans" panose="020B0606030504020204" pitchFamily="34" charset="0"/>
                <a:cs typeface="Open Sans" panose="020B0606030504020204" pitchFamily="34" charset="0"/>
              </a:rPr>
              <a:t>alarmas</a:t>
            </a:r>
            <a:r>
              <a:rPr lang="en-US" altLang="en-US" sz="1300" dirty="0">
                <a:solidFill>
                  <a:srgbClr val="3D3D3D"/>
                </a:solidFill>
                <a:latin typeface="+mj-lt"/>
                <a:ea typeface="Open Sans" panose="020B0606030504020204" pitchFamily="34" charset="0"/>
                <a:cs typeface="Open Sans" panose="020B0606030504020204" pitchFamily="34" charset="0"/>
              </a:rPr>
              <a:t> de </a:t>
            </a:r>
            <a:r>
              <a:rPr lang="en-US" altLang="en-US" sz="1300" dirty="0" err="1">
                <a:solidFill>
                  <a:srgbClr val="3D3D3D"/>
                </a:solidFill>
                <a:latin typeface="+mj-lt"/>
                <a:ea typeface="Open Sans" panose="020B0606030504020204" pitchFamily="34" charset="0"/>
                <a:cs typeface="Open Sans" panose="020B0606030504020204" pitchFamily="34" charset="0"/>
              </a:rPr>
              <a:t>incendio</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342900" indent="-342900">
              <a:spcBef>
                <a:spcPts val="0"/>
              </a:spcBef>
              <a:spcAft>
                <a:spcPts val="1300"/>
              </a:spcAft>
              <a:buFont typeface="+mj-lt"/>
              <a:buAutoNum type="arabicPeriod"/>
            </a:pPr>
            <a:r>
              <a:rPr lang="en-US" altLang="en-US" sz="1300" dirty="0" err="1">
                <a:solidFill>
                  <a:srgbClr val="3D3D3D"/>
                </a:solidFill>
                <a:latin typeface="+mj-lt"/>
                <a:ea typeface="Open Sans" panose="020B0606030504020204" pitchFamily="34" charset="0"/>
                <a:cs typeface="Open Sans" panose="020B0606030504020204" pitchFamily="34" charset="0"/>
              </a:rPr>
              <a:t>Primeros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pasos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después</a:t>
            </a:r>
            <a:r>
              <a:rPr lang="en-US" altLang="en-US" sz="1300" dirty="0">
                <a:solidFill>
                  <a:srgbClr val="3D3D3D"/>
                </a:solidFill>
                <a:latin typeface="+mj-lt"/>
                <a:ea typeface="Open Sans" panose="020B0606030504020204" pitchFamily="34" charset="0"/>
                <a:cs typeface="Open Sans" panose="020B0606030504020204" pitchFamily="34" charset="0"/>
              </a:rPr>
              <a:t> de </a:t>
            </a:r>
            <a:r>
              <a:rPr lang="en-US" altLang="en-US" sz="1300" dirty="0" err="1">
                <a:solidFill>
                  <a:srgbClr val="3D3D3D"/>
                </a:solidFill>
                <a:latin typeface="+mj-lt"/>
                <a:ea typeface="Open Sans" panose="020B0606030504020204" pitchFamily="34" charset="0"/>
                <a:cs typeface="Open Sans" panose="020B0606030504020204" pitchFamily="34" charset="0"/>
              </a:rPr>
              <a:t>ser</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notificado</a:t>
            </a:r>
            <a:r>
              <a:rPr lang="en-US" altLang="en-US" sz="1300" dirty="0">
                <a:solidFill>
                  <a:srgbClr val="3D3D3D"/>
                </a:solidFill>
                <a:latin typeface="+mj-lt"/>
                <a:ea typeface="Open Sans" panose="020B0606030504020204" pitchFamily="34" charset="0"/>
                <a:cs typeface="Open Sans" panose="020B0606030504020204" pitchFamily="34" charset="0"/>
              </a:rPr>
              <a:t> de un </a:t>
            </a:r>
            <a:r>
              <a:rPr lang="en-US" altLang="en-US" sz="1300" dirty="0" err="1">
                <a:solidFill>
                  <a:srgbClr val="3D3D3D"/>
                </a:solidFill>
                <a:latin typeface="+mj-lt"/>
                <a:ea typeface="Open Sans" panose="020B0606030504020204" pitchFamily="34" charset="0"/>
                <a:cs typeface="Open Sans" panose="020B0606030504020204" pitchFamily="34" charset="0"/>
              </a:rPr>
              <a:t>incendio</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342900" indent="-342900">
              <a:spcBef>
                <a:spcPts val="0"/>
              </a:spcBef>
              <a:spcAft>
                <a:spcPts val="1300"/>
              </a:spcAft>
              <a:buFont typeface="+mj-lt"/>
              <a:buAutoNum type="arabicPeriod"/>
            </a:pPr>
            <a:r>
              <a:rPr lang="en-US" altLang="en-US" sz="1300" dirty="0" err="1">
                <a:solidFill>
                  <a:srgbClr val="3D3D3D"/>
                </a:solidFill>
                <a:latin typeface="+mj-lt"/>
                <a:ea typeface="Open Sans" panose="020B0606030504020204" pitchFamily="34" charset="0"/>
                <a:cs typeface="Open Sans" panose="020B0606030504020204" pitchFamily="34" charset="0"/>
              </a:rPr>
              <a:t>Funciones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importantes</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342900" indent="-342900">
              <a:spcBef>
                <a:spcPts val="0"/>
              </a:spcBef>
              <a:spcAft>
                <a:spcPts val="1300"/>
              </a:spcAft>
              <a:buFont typeface="+mj-lt"/>
              <a:buAutoNum type="arabicPeriod"/>
            </a:pPr>
            <a:r>
              <a:rPr lang="en-US" altLang="en-US" sz="1300" dirty="0" err="1">
                <a:solidFill>
                  <a:srgbClr val="3D3D3D"/>
                </a:solidFill>
                <a:latin typeface="+mj-lt"/>
                <a:ea typeface="Open Sans" panose="020B0606030504020204" pitchFamily="34" charset="0"/>
                <a:cs typeface="Open Sans" panose="020B0606030504020204" pitchFamily="34" charset="0"/>
              </a:rPr>
              <a:t>Criterio</a:t>
            </a:r>
            <a:r>
              <a:rPr lang="en-US" altLang="en-US" sz="1300" dirty="0">
                <a:solidFill>
                  <a:srgbClr val="3D3D3D"/>
                </a:solidFill>
                <a:latin typeface="+mj-lt"/>
                <a:ea typeface="Open Sans" panose="020B0606030504020204" pitchFamily="34" charset="0"/>
                <a:cs typeface="Open Sans" panose="020B0606030504020204" pitchFamily="34" charset="0"/>
              </a:rPr>
              <a:t> para </a:t>
            </a:r>
            <a:r>
              <a:rPr lang="en-US" altLang="en-US" sz="1300" dirty="0" err="1">
                <a:solidFill>
                  <a:srgbClr val="3D3D3D"/>
                </a:solidFill>
                <a:latin typeface="+mj-lt"/>
                <a:ea typeface="Open Sans" panose="020B0606030504020204" pitchFamily="34" charset="0"/>
                <a:cs typeface="Open Sans" panose="020B0606030504020204" pitchFamily="34" charset="0"/>
              </a:rPr>
              <a:t>extinguir</a:t>
            </a:r>
            <a:r>
              <a:rPr lang="en-US" altLang="en-US" sz="1300" dirty="0">
                <a:solidFill>
                  <a:srgbClr val="3D3D3D"/>
                </a:solidFill>
                <a:latin typeface="+mj-lt"/>
                <a:ea typeface="Open Sans" panose="020B0606030504020204" pitchFamily="34" charset="0"/>
                <a:cs typeface="Open Sans" panose="020B0606030504020204" pitchFamily="34" charset="0"/>
              </a:rPr>
              <a:t> un </a:t>
            </a:r>
            <a:r>
              <a:rPr lang="en-US" altLang="en-US" sz="1300" dirty="0" err="1">
                <a:solidFill>
                  <a:srgbClr val="3D3D3D"/>
                </a:solidFill>
                <a:latin typeface="+mj-lt"/>
                <a:ea typeface="Open Sans" panose="020B0606030504020204" pitchFamily="34" charset="0"/>
                <a:cs typeface="Open Sans" panose="020B0606030504020204" pitchFamily="34" charset="0"/>
              </a:rPr>
              <a:t>incendio</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342900" indent="-342900">
              <a:spcBef>
                <a:spcPts val="0"/>
              </a:spcBef>
              <a:spcAft>
                <a:spcPts val="1300"/>
              </a:spcAft>
              <a:buFont typeface="+mj-lt"/>
              <a:buAutoNum type="arabicPeriod"/>
            </a:pPr>
            <a:r>
              <a:rPr lang="en-US" altLang="en-US" sz="1300" dirty="0" err="1">
                <a:solidFill>
                  <a:srgbClr val="3D3D3D"/>
                </a:solidFill>
                <a:latin typeface="+mj-lt"/>
                <a:ea typeface="Open Sans" panose="020B0606030504020204" pitchFamily="34" charset="0"/>
                <a:cs typeface="Open Sans" panose="020B0606030504020204" pitchFamily="34" charset="0"/>
              </a:rPr>
              <a:t>Requisitos</a:t>
            </a:r>
            <a:r>
              <a:rPr lang="en-US" altLang="en-US" sz="1300" dirty="0">
                <a:solidFill>
                  <a:srgbClr val="3D3D3D"/>
                </a:solidFill>
                <a:latin typeface="+mj-lt"/>
                <a:ea typeface="Open Sans" panose="020B0606030504020204" pitchFamily="34" charset="0"/>
                <a:cs typeface="Open Sans" panose="020B0606030504020204" pitchFamily="34" charset="0"/>
              </a:rPr>
              <a:t> de </a:t>
            </a:r>
            <a:r>
              <a:rPr lang="en-US" altLang="en-US" sz="1300" dirty="0" err="1">
                <a:solidFill>
                  <a:srgbClr val="3D3D3D"/>
                </a:solidFill>
                <a:latin typeface="+mj-lt"/>
                <a:ea typeface="Open Sans" panose="020B0606030504020204" pitchFamily="34" charset="0"/>
                <a:cs typeface="Open Sans" panose="020B0606030504020204" pitchFamily="34" charset="0"/>
              </a:rPr>
              <a:t>respuesta</a:t>
            </a:r>
            <a:r>
              <a:rPr lang="en-US" altLang="en-US" sz="1300" dirty="0">
                <a:solidFill>
                  <a:srgbClr val="3D3D3D"/>
                </a:solidFill>
                <a:latin typeface="+mj-lt"/>
                <a:ea typeface="Open Sans" panose="020B0606030504020204" pitchFamily="34" charset="0"/>
                <a:cs typeface="Open Sans" panose="020B0606030504020204" pitchFamily="34" charset="0"/>
              </a:rPr>
              <a:t> para </a:t>
            </a:r>
            <a:r>
              <a:rPr lang="en-US" altLang="en-US" sz="1300" dirty="0" err="1">
                <a:solidFill>
                  <a:srgbClr val="3D3D3D"/>
                </a:solidFill>
                <a:latin typeface="+mj-lt"/>
                <a:ea typeface="Open Sans" panose="020B0606030504020204" pitchFamily="34" charset="0"/>
                <a:cs typeface="Open Sans" panose="020B0606030504020204" pitchFamily="34" charset="0"/>
              </a:rPr>
              <a:t>emergencias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médicas</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342900" indent="-342900">
              <a:spcBef>
                <a:spcPts val="0"/>
              </a:spcBef>
              <a:spcAft>
                <a:spcPts val="1300"/>
              </a:spcAft>
              <a:buFont typeface="+mj-lt"/>
              <a:buAutoNum type="arabicPeriod"/>
            </a:pPr>
            <a:endParaRPr lang="en-US" altLang="en-US" sz="1300" dirty="0">
              <a:solidFill>
                <a:srgbClr val="FF0000"/>
              </a:solidFill>
              <a:latin typeface="+mj-lt"/>
              <a:ea typeface="Open Sans" panose="020B0606030504020204" pitchFamily="34" charset="0"/>
              <a:cs typeface="Open Sans" panose="020B0606030504020204" pitchFamily="34" charset="0"/>
            </a:endParaRP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a:solidFill>
                  <a:srgbClr val="FA834E"/>
                </a:solidFill>
              </a:rPr>
              <a:t>2</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7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dirty="0">
                <a:solidFill>
                  <a:srgbClr val="4A72A8"/>
                </a:solidFill>
                <a:latin typeface="+mj-lt"/>
              </a:rPr>
              <a:t>Emergencias de fuego </a:t>
            </a:r>
          </a:p>
        </p:txBody>
      </p:sp>
      <p:sp>
        <p:nvSpPr>
          <p:cNvPr id="3" name="Content Placeholder 2"/>
          <p:cNvSpPr>
            <a:spLocks noGrp="1"/>
          </p:cNvSpPr>
          <p:nvPr>
            <p:ph idx="1"/>
          </p:nvPr>
        </p:nvSpPr>
        <p:spPr>
          <a:xfrm>
            <a:off x="320674" y="1371600"/>
            <a:ext cx="6019801" cy="2797266"/>
          </a:xfrm>
        </p:spPr>
        <p:txBody>
          <a:bodyPr/>
          <a:lstStyle/>
          <a:p>
            <a:pPr marL="0" indent="0">
              <a:spcBef>
                <a:spcPts val="0"/>
              </a:spcBef>
              <a:spcAft>
                <a:spcPts val="1000"/>
              </a:spcAft>
              <a:buNone/>
              <a:defRPr/>
            </a:pPr>
            <a:r>
              <a:rPr lang="es-ES" b="1" dirty="0">
                <a:solidFill>
                  <a:srgbClr val="E65F25"/>
                </a:solidFill>
                <a:latin typeface="+mj-lt"/>
              </a:rPr>
              <a:t>Cuando se descubre un incendio</a:t>
            </a:r>
            <a:r>
              <a:rPr lang="en-US" b="1" dirty="0">
                <a:solidFill>
                  <a:srgbClr val="E65F25"/>
                </a:solidFill>
                <a:latin typeface="+mj-lt"/>
              </a:rPr>
              <a:t>:</a:t>
            </a:r>
            <a:endParaRPr lang="en-US" dirty="0">
              <a:solidFill>
                <a:srgbClr val="E65F25"/>
              </a:solidFill>
              <a:latin typeface="+mj-lt"/>
            </a:endParaRPr>
          </a:p>
          <a:p>
            <a:pPr marL="341313" indent="-341313">
              <a:spcBef>
                <a:spcPts val="0"/>
              </a:spcBef>
              <a:spcAft>
                <a:spcPts val="1600"/>
              </a:spcAft>
              <a:defRPr/>
            </a:pPr>
            <a:r>
              <a:rPr lang="es-ES" dirty="0">
                <a:solidFill>
                  <a:srgbClr val="3D3D3D"/>
                </a:solidFill>
                <a:latin typeface="+mj-lt"/>
              </a:rPr>
              <a:t>Active la alarma de incendios más cercana. </a:t>
            </a:r>
          </a:p>
          <a:p>
            <a:pPr marL="341313" indent="-341313">
              <a:spcBef>
                <a:spcPts val="0"/>
              </a:spcBef>
              <a:spcAft>
                <a:spcPts val="1600"/>
              </a:spcAft>
              <a:defRPr/>
            </a:pPr>
            <a:r>
              <a:rPr lang="es-ES" dirty="0">
                <a:solidFill>
                  <a:srgbClr val="3D3D3D"/>
                </a:solidFill>
                <a:latin typeface="+mj-lt"/>
              </a:rPr>
              <a:t>Si no hay ninguna alarma disponible, notifique al departamento de bomberos. </a:t>
            </a:r>
          </a:p>
          <a:p>
            <a:pPr marL="341313" indent="-341313">
              <a:spcBef>
                <a:spcPts val="0"/>
              </a:spcBef>
              <a:spcAft>
                <a:spcPts val="0"/>
              </a:spcAft>
              <a:defRPr/>
            </a:pPr>
            <a:r>
              <a:rPr lang="es-ES" dirty="0">
                <a:solidFill>
                  <a:srgbClr val="3D3D3D"/>
                </a:solidFill>
                <a:latin typeface="+mj-lt"/>
              </a:rPr>
              <a:t>Notifique al personal de sitio</a:t>
            </a:r>
            <a:r>
              <a:rPr lang="en-US" dirty="0">
                <a:solidFill>
                  <a:srgbClr val="3D3D3D"/>
                </a:solidFill>
                <a:latin typeface="+mj-lt"/>
              </a:rPr>
              <a:t>: </a:t>
            </a:r>
          </a:p>
          <a:p>
            <a:pPr marL="682625" indent="-341313">
              <a:spcBef>
                <a:spcPts val="0"/>
              </a:spcBef>
              <a:spcAft>
                <a:spcPts val="0"/>
              </a:spcAft>
              <a:buFont typeface="Tahoma" panose="020B0604030504040204" pitchFamily="34" charset="0"/>
              <a:buChar char="‒"/>
              <a:defRPr/>
            </a:pPr>
            <a:r>
              <a:rPr lang="es-ES" dirty="0">
                <a:solidFill>
                  <a:srgbClr val="3D3D3D"/>
                </a:solidFill>
                <a:latin typeface="+mj-lt"/>
              </a:rPr>
              <a:t>La comunicación de voz </a:t>
            </a:r>
          </a:p>
          <a:p>
            <a:pPr marL="682625" indent="-341313">
              <a:spcBef>
                <a:spcPts val="0"/>
              </a:spcBef>
              <a:spcAft>
                <a:spcPts val="0"/>
              </a:spcAft>
              <a:buFont typeface="Tahoma" panose="020B0604030504040204" pitchFamily="34" charset="0"/>
              <a:buChar char="‒"/>
              <a:defRPr/>
            </a:pPr>
            <a:r>
              <a:rPr lang="es-ES" dirty="0">
                <a:solidFill>
                  <a:srgbClr val="3D3D3D"/>
                </a:solidFill>
                <a:latin typeface="+mj-lt"/>
              </a:rPr>
              <a:t>Radio </a:t>
            </a:r>
          </a:p>
          <a:p>
            <a:pPr marL="682625" indent="-341313">
              <a:spcBef>
                <a:spcPts val="0"/>
              </a:spcBef>
              <a:spcAft>
                <a:spcPts val="0"/>
              </a:spcAft>
              <a:buFont typeface="Tahoma" panose="020B0604030504040204" pitchFamily="34" charset="0"/>
              <a:buChar char="‒"/>
              <a:defRPr/>
            </a:pPr>
            <a:r>
              <a:rPr lang="es-ES" dirty="0">
                <a:solidFill>
                  <a:srgbClr val="3D3D3D"/>
                </a:solidFill>
                <a:latin typeface="+mj-lt"/>
              </a:rPr>
              <a:t>Teléfono </a:t>
            </a:r>
          </a:p>
          <a:p>
            <a:pPr marL="682625" indent="-341313">
              <a:spcBef>
                <a:spcPts val="0"/>
              </a:spcBef>
              <a:spcAft>
                <a:spcPts val="0"/>
              </a:spcAft>
              <a:buFont typeface="Tahoma" panose="020B0604030504040204" pitchFamily="34" charset="0"/>
              <a:buChar char="‒"/>
              <a:defRPr/>
            </a:pPr>
            <a:r>
              <a:rPr lang="es-ES" dirty="0">
                <a:solidFill>
                  <a:srgbClr val="3D3D3D"/>
                </a:solidFill>
                <a:latin typeface="+mj-lt"/>
              </a:rPr>
              <a:t>Otro método</a:t>
            </a:r>
            <a:endParaRPr lang="en-US" dirty="0">
              <a:solidFill>
                <a:srgbClr val="3D3D3D"/>
              </a:solidFill>
              <a:latin typeface="+mj-lt"/>
            </a:endParaRPr>
          </a:p>
        </p:txBody>
      </p:sp>
      <p:pic>
        <p:nvPicPr>
          <p:cNvPr id="2" name="Picture 1"/>
          <p:cNvPicPr>
            <a:picLocks noChangeAspect="1"/>
          </p:cNvPicPr>
          <p:nvPr/>
        </p:nvPicPr>
        <p:blipFill rotWithShape="1">
          <a:blip r:embed="rId3"/>
          <a:srcRect t="1286" b="1326"/>
          <a:stretch/>
        </p:blipFill>
        <p:spPr bwMode="auto">
          <a:xfrm>
            <a:off x="6492876" y="1454285"/>
            <a:ext cx="2895600" cy="3091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0675" y="4419600"/>
            <a:ext cx="4876006" cy="9906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p:cNvSpPr txBox="1">
            <a:spLocks/>
          </p:cNvSpPr>
          <p:nvPr/>
        </p:nvSpPr>
        <p:spPr>
          <a:xfrm rot="781729">
            <a:off x="378192" y="4371306"/>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8" name="Rectangle 3"/>
          <p:cNvSpPr>
            <a:spLocks noChangeArrowheads="1"/>
          </p:cNvSpPr>
          <p:nvPr/>
        </p:nvSpPr>
        <p:spPr bwMode="auto">
          <a:xfrm>
            <a:off x="967581" y="4562219"/>
            <a:ext cx="40005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n-US" sz="1300" i="1" dirty="0">
                <a:solidFill>
                  <a:srgbClr val="3D3D3D"/>
                </a:solidFill>
                <a:latin typeface="+mj-lt"/>
                <a:ea typeface="Open Sans" panose="020B0606030504020204" pitchFamily="34" charset="0"/>
                <a:cs typeface="Open Sans" panose="020B0606030504020204" pitchFamily="34" charset="0"/>
              </a:rPr>
              <a:t>Muchos edificios tienen detectores de humo y aspersores que se activan automáticamente si hay humo o calor suficiente. </a:t>
            </a:r>
          </a:p>
        </p:txBody>
      </p:sp>
      <p:sp>
        <p:nvSpPr>
          <p:cNvPr id="9" name="Rectangle 8"/>
          <p:cNvSpPr/>
          <p:nvPr/>
        </p:nvSpPr>
        <p:spPr>
          <a:xfrm>
            <a:off x="315119" y="164812"/>
            <a:ext cx="3373079" cy="400110"/>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kern="0" dirty="0" err="1">
                <a:solidFill>
                  <a:srgbClr val="E65F25"/>
                </a:solidFill>
                <a:latin typeface="+mj-lt"/>
                <a:ea typeface="Open Sans" panose="020B0606030504020204" pitchFamily="34" charset="0"/>
                <a:cs typeface="Open Sans" panose="020B0606030504020204" pitchFamily="34" charset="0"/>
              </a:rPr>
              <a:t>Emergencias</a:t>
            </a:r>
            <a:r>
              <a:rPr lang="en-US" altLang="en-US" sz="1000" kern="0" dirty="0">
                <a:solidFill>
                  <a:srgbClr val="E65F25"/>
                </a:solidFill>
                <a:latin typeface="+mj-lt"/>
                <a:ea typeface="Open Sans" panose="020B0606030504020204" pitchFamily="34" charset="0"/>
                <a:cs typeface="Open Sans" panose="020B0606030504020204" pitchFamily="34" charset="0"/>
              </a:rPr>
              <a:t> de </a:t>
            </a:r>
            <a:r>
              <a:rPr lang="en-US" altLang="en-US" sz="1000" kern="0" dirty="0" err="1">
                <a:solidFill>
                  <a:srgbClr val="E65F25"/>
                </a:solidFill>
                <a:latin typeface="+mj-lt"/>
                <a:ea typeface="Open Sans" panose="020B0606030504020204" pitchFamily="34" charset="0"/>
                <a:cs typeface="Open Sans" panose="020B0606030504020204" pitchFamily="34" charset="0"/>
              </a:rPr>
              <a:t>incendios</a:t>
            </a:r>
            <a:r>
              <a:rPr lang="en-US" altLang="en-US" sz="1000" kern="0" dirty="0">
                <a:solidFill>
                  <a:srgbClr val="E65F25"/>
                </a:solidFill>
                <a:latin typeface="+mj-lt"/>
                <a:ea typeface="Open Sans" panose="020B0606030504020204" pitchFamily="34" charset="0"/>
                <a:cs typeface="Open Sans" panose="020B0606030504020204" pitchFamily="34" charset="0"/>
              </a:rPr>
              <a:t> y </a:t>
            </a:r>
            <a:r>
              <a:rPr lang="en-US" altLang="en-US" sz="1000" kern="0" dirty="0" err="1">
                <a:solidFill>
                  <a:srgbClr val="E65F25"/>
                </a:solidFill>
                <a:latin typeface="+mj-lt"/>
                <a:ea typeface="Open Sans" panose="020B0606030504020204" pitchFamily="34" charset="0"/>
                <a:cs typeface="Open Sans" panose="020B0606030504020204" pitchFamily="34" charset="0"/>
              </a:rPr>
              <a:t>médicas</a:t>
            </a:r>
            <a:endParaRPr lang="en-US" altLang="en-US" sz="1000" kern="0" dirty="0">
              <a:solidFill>
                <a:srgbClr val="E65F25"/>
              </a:solidFill>
              <a:latin typeface="+mj-lt"/>
              <a:ea typeface="Open Sans" panose="020B0606030504020204" pitchFamily="34" charset="0"/>
              <a:cs typeface="Open Sans" panose="020B0606030504020204" pitchFamily="34" charset="0"/>
            </a:endParaRPr>
          </a:p>
          <a:p>
            <a:endParaRPr lang="en-US" altLang="en-US" sz="1000" b="0" kern="0" dirty="0">
              <a:solidFill>
                <a:srgbClr val="FF0000"/>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xfrm>
            <a:off x="320676" y="457200"/>
            <a:ext cx="9143999" cy="8659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sz="2600" dirty="0">
                <a:latin typeface="+mj-lt"/>
              </a:rPr>
              <a:t>Después de ser notificado</a:t>
            </a:r>
          </a:p>
        </p:txBody>
      </p:sp>
      <p:sp>
        <p:nvSpPr>
          <p:cNvPr id="47107" name="Content Placeholder 2"/>
          <p:cNvSpPr>
            <a:spLocks noGrp="1"/>
          </p:cNvSpPr>
          <p:nvPr>
            <p:ph idx="1"/>
          </p:nvPr>
        </p:nvSpPr>
        <p:spPr bwMode="auto">
          <a:xfrm>
            <a:off x="320675" y="1371600"/>
            <a:ext cx="4495800" cy="42242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1313" indent="-341313">
              <a:spcBef>
                <a:spcPct val="0"/>
              </a:spcBef>
              <a:spcAft>
                <a:spcPts val="1600"/>
              </a:spcAft>
            </a:pPr>
            <a:r>
              <a:rPr lang="es-ES_tradnl" altLang="en-US" dirty="0">
                <a:solidFill>
                  <a:srgbClr val="3D3D3D"/>
                </a:solidFill>
                <a:latin typeface="+mj-lt"/>
              </a:rPr>
              <a:t>Salir del edificio utilizando las rutas de evacuación. </a:t>
            </a:r>
          </a:p>
          <a:p>
            <a:pPr marL="341313" indent="-341313">
              <a:spcBef>
                <a:spcPct val="0"/>
              </a:spcBef>
              <a:spcAft>
                <a:spcPts val="1600"/>
              </a:spcAft>
            </a:pPr>
            <a:r>
              <a:rPr lang="es-ES_tradnl" altLang="en-US" dirty="0">
                <a:solidFill>
                  <a:srgbClr val="3D3D3D"/>
                </a:solidFill>
                <a:latin typeface="+mj-lt"/>
              </a:rPr>
              <a:t>Reunirse en el área designada. </a:t>
            </a:r>
          </a:p>
          <a:p>
            <a:pPr marL="341313" indent="-341313">
              <a:spcBef>
                <a:spcPct val="0"/>
              </a:spcBef>
              <a:spcAft>
                <a:spcPts val="1600"/>
              </a:spcAft>
            </a:pPr>
            <a:r>
              <a:rPr lang="es-ES_tradnl" altLang="en-US" dirty="0">
                <a:solidFill>
                  <a:srgbClr val="3D3D3D"/>
                </a:solidFill>
                <a:latin typeface="+mj-lt"/>
              </a:rPr>
              <a:t>Permanecer fuera hasta que sea seguro de volver a entrar. </a:t>
            </a:r>
          </a:p>
          <a:p>
            <a:pPr marL="341313" indent="-341313">
              <a:spcBef>
                <a:spcPct val="0"/>
              </a:spcBef>
              <a:spcAft>
                <a:spcPts val="1600"/>
              </a:spcAft>
            </a:pPr>
            <a:r>
              <a:rPr lang="es-ES_tradnl" altLang="en-US" dirty="0">
                <a:solidFill>
                  <a:srgbClr val="3D3D3D"/>
                </a:solidFill>
                <a:latin typeface="+mj-lt"/>
              </a:rPr>
              <a:t>Reportar problemas al coordinador de emergencias.</a:t>
            </a:r>
          </a:p>
        </p:txBody>
      </p:sp>
      <p:pic>
        <p:nvPicPr>
          <p:cNvPr id="2" name="Picture 1"/>
          <p:cNvPicPr>
            <a:picLocks noChangeAspect="1"/>
          </p:cNvPicPr>
          <p:nvPr/>
        </p:nvPicPr>
        <p:blipFill rotWithShape="1">
          <a:blip r:embed="rId3"/>
          <a:srcRect t="27785" r="9689" b="366"/>
          <a:stretch/>
        </p:blipFill>
        <p:spPr>
          <a:xfrm>
            <a:off x="4968875" y="29817"/>
            <a:ext cx="4814888" cy="5837583"/>
          </a:xfrm>
          <a:prstGeom prst="rect">
            <a:avLst/>
          </a:prstGeom>
          <a:effectLst/>
        </p:spPr>
      </p:pic>
      <p:sp>
        <p:nvSpPr>
          <p:cNvPr id="5" name="Rectangle 4"/>
          <p:cNvSpPr/>
          <p:nvPr/>
        </p:nvSpPr>
        <p:spPr>
          <a:xfrm>
            <a:off x="315119" y="164812"/>
            <a:ext cx="3373079" cy="400110"/>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kern="0" dirty="0" err="1">
                <a:solidFill>
                  <a:srgbClr val="E65F25"/>
                </a:solidFill>
                <a:latin typeface="+mj-lt"/>
                <a:ea typeface="Open Sans" panose="020B0606030504020204" pitchFamily="34" charset="0"/>
                <a:cs typeface="Open Sans" panose="020B0606030504020204" pitchFamily="34" charset="0"/>
              </a:rPr>
              <a:t>Emergencias</a:t>
            </a:r>
            <a:r>
              <a:rPr lang="en-US" altLang="en-US" sz="1000" kern="0" dirty="0">
                <a:solidFill>
                  <a:srgbClr val="E65F25"/>
                </a:solidFill>
                <a:latin typeface="+mj-lt"/>
                <a:ea typeface="Open Sans" panose="020B0606030504020204" pitchFamily="34" charset="0"/>
                <a:cs typeface="Open Sans" panose="020B0606030504020204" pitchFamily="34" charset="0"/>
              </a:rPr>
              <a:t> de </a:t>
            </a:r>
            <a:r>
              <a:rPr lang="en-US" altLang="en-US" sz="1000" kern="0" dirty="0" err="1">
                <a:solidFill>
                  <a:srgbClr val="E65F25"/>
                </a:solidFill>
                <a:latin typeface="+mj-lt"/>
                <a:ea typeface="Open Sans" panose="020B0606030504020204" pitchFamily="34" charset="0"/>
                <a:cs typeface="Open Sans" panose="020B0606030504020204" pitchFamily="34" charset="0"/>
              </a:rPr>
              <a:t>incendios</a:t>
            </a:r>
            <a:r>
              <a:rPr lang="en-US" altLang="en-US" sz="1000" kern="0" dirty="0">
                <a:solidFill>
                  <a:srgbClr val="E65F25"/>
                </a:solidFill>
                <a:latin typeface="+mj-lt"/>
                <a:ea typeface="Open Sans" panose="020B0606030504020204" pitchFamily="34" charset="0"/>
                <a:cs typeface="Open Sans" panose="020B0606030504020204" pitchFamily="34" charset="0"/>
              </a:rPr>
              <a:t> y </a:t>
            </a:r>
            <a:r>
              <a:rPr lang="en-US" altLang="en-US" sz="1000" kern="0" dirty="0" err="1">
                <a:solidFill>
                  <a:srgbClr val="E65F25"/>
                </a:solidFill>
                <a:latin typeface="+mj-lt"/>
                <a:ea typeface="Open Sans" panose="020B0606030504020204" pitchFamily="34" charset="0"/>
                <a:cs typeface="Open Sans" panose="020B0606030504020204" pitchFamily="34" charset="0"/>
              </a:rPr>
              <a:t>médicas</a:t>
            </a:r>
            <a:endParaRPr lang="en-US" altLang="en-US" sz="1000" kern="0" dirty="0">
              <a:solidFill>
                <a:srgbClr val="E65F25"/>
              </a:solidFill>
              <a:latin typeface="+mj-lt"/>
              <a:ea typeface="Open Sans" panose="020B0606030504020204" pitchFamily="34" charset="0"/>
              <a:cs typeface="Open Sans" panose="020B0606030504020204" pitchFamily="34" charset="0"/>
            </a:endParaRPr>
          </a:p>
          <a:p>
            <a:endParaRPr lang="en-US" altLang="en-US" sz="1000" b="0" kern="0" dirty="0">
              <a:solidFill>
                <a:srgbClr val="FF0000"/>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 altLang="en-US" dirty="0">
                <a:latin typeface="+mj-lt"/>
              </a:rPr>
              <a:t>Vigilantes del área de trabajo</a:t>
            </a:r>
          </a:p>
        </p:txBody>
      </p:sp>
      <p:sp>
        <p:nvSpPr>
          <p:cNvPr id="34819" name="Content Placeholder 2"/>
          <p:cNvSpPr>
            <a:spLocks noGrp="1"/>
          </p:cNvSpPr>
          <p:nvPr>
            <p:ph idx="1"/>
          </p:nvPr>
        </p:nvSpPr>
        <p:spPr bwMode="auto">
          <a:extLst>
            <a:ext uri="{909E8E84-426E-40dd-AFC4-6F175D3DCCD1}"/>
            <a:ext uri="{91240B29-F687-4f45-9708-019B960494DF}"/>
          </a:extLst>
        </p:spPr>
        <p:txBody>
          <a:bodyPr vert="horz" wrap="square" numCol="1" anchor="t" anchorCtr="0" compatLnSpc="1">
            <a:prstTxWarp prst="textNoShape">
              <a:avLst/>
            </a:prstTxWarp>
          </a:bodyPr>
          <a:lstStyle/>
          <a:p>
            <a:pPr marL="341313" indent="-341313">
              <a:spcBef>
                <a:spcPts val="0"/>
              </a:spcBef>
              <a:spcAft>
                <a:spcPts val="1600"/>
              </a:spcAft>
              <a:defRPr/>
            </a:pPr>
            <a:r>
              <a:rPr lang="es-ES_tradnl" dirty="0">
                <a:solidFill>
                  <a:srgbClr val="3D3D3D"/>
                </a:solidFill>
                <a:latin typeface="+mj-lt"/>
              </a:rPr>
              <a:t>Asegurarse de que todos los empleados con discapacidades físicas reciban ayuda durante la evacuación. </a:t>
            </a:r>
          </a:p>
          <a:p>
            <a:pPr marL="341313" indent="-341313">
              <a:spcBef>
                <a:spcPts val="0"/>
              </a:spcBef>
              <a:spcAft>
                <a:spcPts val="1600"/>
              </a:spcAft>
              <a:defRPr/>
            </a:pPr>
            <a:r>
              <a:rPr lang="es-ES_tradnl" dirty="0">
                <a:solidFill>
                  <a:srgbClr val="3D3D3D"/>
                </a:solidFill>
                <a:latin typeface="+mj-lt"/>
              </a:rPr>
              <a:t>Confirmar que todos los empleados y los visitantes han evacuado. </a:t>
            </a:r>
          </a:p>
          <a:p>
            <a:pPr marL="341313" indent="-341313">
              <a:spcBef>
                <a:spcPts val="0"/>
              </a:spcBef>
              <a:spcAft>
                <a:spcPts val="1600"/>
              </a:spcAft>
              <a:defRPr/>
            </a:pPr>
            <a:r>
              <a:rPr lang="es-ES_tradnl" dirty="0">
                <a:solidFill>
                  <a:srgbClr val="3D3D3D"/>
                </a:solidFill>
                <a:latin typeface="+mj-lt"/>
              </a:rPr>
              <a:t>Realizar un recuento preciso. </a:t>
            </a:r>
          </a:p>
          <a:p>
            <a:pPr marL="341313" indent="-341313">
              <a:spcBef>
                <a:spcPts val="0"/>
              </a:spcBef>
              <a:spcAft>
                <a:spcPts val="1600"/>
              </a:spcAft>
              <a:defRPr/>
            </a:pPr>
            <a:r>
              <a:rPr lang="es-ES_tradnl" dirty="0">
                <a:solidFill>
                  <a:srgbClr val="3D3D3D"/>
                </a:solidFill>
                <a:latin typeface="+mj-lt"/>
              </a:rPr>
              <a:t>Informar el personal desaparecido.</a:t>
            </a:r>
          </a:p>
        </p:txBody>
      </p:sp>
      <p:pic>
        <p:nvPicPr>
          <p:cNvPr id="2" name="Picture 1"/>
          <p:cNvPicPr>
            <a:picLocks noChangeAspect="1"/>
          </p:cNvPicPr>
          <p:nvPr/>
        </p:nvPicPr>
        <p:blipFill rotWithShape="1">
          <a:blip r:embed="rId3"/>
          <a:srcRect l="7812" r="6108" b="508"/>
          <a:stretch/>
        </p:blipFill>
        <p:spPr bwMode="auto">
          <a:xfrm>
            <a:off x="6416675" y="29817"/>
            <a:ext cx="3367088" cy="5837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5119" y="164812"/>
            <a:ext cx="3373079" cy="400110"/>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kern="0" dirty="0" err="1">
                <a:solidFill>
                  <a:srgbClr val="E65F25"/>
                </a:solidFill>
                <a:latin typeface="+mj-lt"/>
                <a:ea typeface="Open Sans" panose="020B0606030504020204" pitchFamily="34" charset="0"/>
                <a:cs typeface="Open Sans" panose="020B0606030504020204" pitchFamily="34" charset="0"/>
              </a:rPr>
              <a:t>Emergencias</a:t>
            </a:r>
            <a:r>
              <a:rPr lang="en-US" altLang="en-US" sz="1000" kern="0" dirty="0">
                <a:solidFill>
                  <a:srgbClr val="E65F25"/>
                </a:solidFill>
                <a:latin typeface="+mj-lt"/>
                <a:ea typeface="Open Sans" panose="020B0606030504020204" pitchFamily="34" charset="0"/>
                <a:cs typeface="Open Sans" panose="020B0606030504020204" pitchFamily="34" charset="0"/>
              </a:rPr>
              <a:t> de </a:t>
            </a:r>
            <a:r>
              <a:rPr lang="en-US" altLang="en-US" sz="1000" kern="0" dirty="0" err="1">
                <a:solidFill>
                  <a:srgbClr val="E65F25"/>
                </a:solidFill>
                <a:latin typeface="+mj-lt"/>
                <a:ea typeface="Open Sans" panose="020B0606030504020204" pitchFamily="34" charset="0"/>
                <a:cs typeface="Open Sans" panose="020B0606030504020204" pitchFamily="34" charset="0"/>
              </a:rPr>
              <a:t>incendios</a:t>
            </a:r>
            <a:r>
              <a:rPr lang="en-US" altLang="en-US" sz="1000" kern="0" dirty="0">
                <a:solidFill>
                  <a:srgbClr val="E65F25"/>
                </a:solidFill>
                <a:latin typeface="+mj-lt"/>
                <a:ea typeface="Open Sans" panose="020B0606030504020204" pitchFamily="34" charset="0"/>
                <a:cs typeface="Open Sans" panose="020B0606030504020204" pitchFamily="34" charset="0"/>
              </a:rPr>
              <a:t> y </a:t>
            </a:r>
            <a:r>
              <a:rPr lang="en-US" altLang="en-US" sz="1000" kern="0" dirty="0" err="1">
                <a:solidFill>
                  <a:srgbClr val="E65F25"/>
                </a:solidFill>
                <a:latin typeface="+mj-lt"/>
                <a:ea typeface="Open Sans" panose="020B0606030504020204" pitchFamily="34" charset="0"/>
                <a:cs typeface="Open Sans" panose="020B0606030504020204" pitchFamily="34" charset="0"/>
              </a:rPr>
              <a:t>médicas</a:t>
            </a:r>
            <a:endParaRPr lang="en-US" altLang="en-US" sz="1000" kern="0" dirty="0">
              <a:solidFill>
                <a:srgbClr val="E65F25"/>
              </a:solidFill>
              <a:latin typeface="+mj-lt"/>
              <a:ea typeface="Open Sans" panose="020B0606030504020204" pitchFamily="34" charset="0"/>
              <a:cs typeface="Open Sans" panose="020B0606030504020204" pitchFamily="34" charset="0"/>
            </a:endParaRPr>
          </a:p>
          <a:p>
            <a:endParaRPr lang="en-US" altLang="en-US" sz="1000" b="0" kern="0" dirty="0">
              <a:solidFill>
                <a:srgbClr val="FF0000"/>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081" y="890165"/>
            <a:ext cx="304165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a:latin typeface="+mj-lt"/>
              </a:rPr>
              <a:t>Otro</a:t>
            </a:r>
            <a:r>
              <a:rPr lang="en-US" dirty="0">
                <a:latin typeface="+mj-lt"/>
              </a:rPr>
              <a:t> personal </a:t>
            </a:r>
            <a:r>
              <a:rPr lang="en-US" dirty="0" err="1">
                <a:latin typeface="+mj-lt"/>
              </a:rPr>
              <a:t>designado</a:t>
            </a:r>
            <a:endParaRPr lang="en-US" dirty="0">
              <a:latin typeface="+mj-lt"/>
            </a:endParaRPr>
          </a:p>
        </p:txBody>
      </p:sp>
      <p:sp>
        <p:nvSpPr>
          <p:cNvPr id="35842" name="Content Placeholder 2"/>
          <p:cNvSpPr>
            <a:spLocks noGrp="1"/>
          </p:cNvSpPr>
          <p:nvPr>
            <p:ph idx="1"/>
          </p:nvPr>
        </p:nvSpPr>
        <p:spPr bwMode="auto">
          <a:extLst>
            <a:ext uri="{909E8E84-426E-40dd-AFC4-6F175D3DCCD1}"/>
            <a:ext uri="{91240B29-F687-4f45-9708-019B960494DF}"/>
          </a:extLst>
        </p:spPr>
        <p:txBody>
          <a:bodyPr vert="horz" wrap="square" numCol="1" anchor="t" anchorCtr="0" compatLnSpc="1">
            <a:prstTxWarp prst="textNoShape">
              <a:avLst/>
            </a:prstTxWarp>
          </a:bodyPr>
          <a:lstStyle/>
          <a:p>
            <a:pPr marL="341313" indent="-341313">
              <a:spcBef>
                <a:spcPts val="0"/>
              </a:spcBef>
              <a:spcAft>
                <a:spcPts val="1600"/>
              </a:spcAft>
              <a:defRPr/>
            </a:pPr>
            <a:r>
              <a:rPr lang="es-ES_tradnl" dirty="0">
                <a:solidFill>
                  <a:srgbClr val="3D3D3D"/>
                </a:solidFill>
                <a:latin typeface="+mj-lt"/>
              </a:rPr>
              <a:t>Operar los extintores. </a:t>
            </a:r>
          </a:p>
          <a:p>
            <a:pPr marL="341313" indent="-341313">
              <a:spcBef>
                <a:spcPts val="0"/>
              </a:spcBef>
              <a:spcAft>
                <a:spcPts val="1600"/>
              </a:spcAft>
              <a:defRPr/>
            </a:pPr>
            <a:r>
              <a:rPr lang="es-ES_tradnl" dirty="0">
                <a:solidFill>
                  <a:srgbClr val="3D3D3D"/>
                </a:solidFill>
                <a:latin typeface="+mj-lt"/>
              </a:rPr>
              <a:t>Desconectar los servicios y los equipos. </a:t>
            </a:r>
          </a:p>
          <a:p>
            <a:pPr marL="341313" indent="-341313">
              <a:spcBef>
                <a:spcPts val="0"/>
              </a:spcBef>
              <a:spcAft>
                <a:spcPts val="1600"/>
              </a:spcAft>
              <a:defRPr/>
            </a:pPr>
            <a:r>
              <a:rPr lang="es-ES_tradnl" dirty="0">
                <a:solidFill>
                  <a:srgbClr val="3D3D3D"/>
                </a:solidFill>
                <a:latin typeface="+mj-lt"/>
              </a:rPr>
              <a:t>Cerrar las ventanas y las puertas. </a:t>
            </a:r>
          </a:p>
          <a:p>
            <a:pPr marL="341313" indent="-341313">
              <a:spcBef>
                <a:spcPts val="0"/>
              </a:spcBef>
              <a:spcAft>
                <a:spcPts val="1600"/>
              </a:spcAft>
              <a:defRPr/>
            </a:pPr>
            <a:r>
              <a:rPr lang="es-ES_tradnl" dirty="0">
                <a:solidFill>
                  <a:srgbClr val="3D3D3D"/>
                </a:solidFill>
                <a:latin typeface="+mj-lt"/>
              </a:rPr>
              <a:t>Proporcionar al personal de bomberos con la información necesaria. </a:t>
            </a:r>
          </a:p>
          <a:p>
            <a:pPr marL="341313" indent="-341313">
              <a:spcBef>
                <a:spcPts val="0"/>
              </a:spcBef>
              <a:spcAft>
                <a:spcPts val="1600"/>
              </a:spcAft>
              <a:defRPr/>
            </a:pPr>
            <a:r>
              <a:rPr lang="es-ES_tradnl" dirty="0">
                <a:solidFill>
                  <a:srgbClr val="3D3D3D"/>
                </a:solidFill>
                <a:latin typeface="+mj-lt"/>
              </a:rPr>
              <a:t>Realizar una evaluación y coordinar los procedimientos de cierre para emergencias.</a:t>
            </a:r>
          </a:p>
        </p:txBody>
      </p:sp>
      <p:sp>
        <p:nvSpPr>
          <p:cNvPr id="5" name="Rectangle 4"/>
          <p:cNvSpPr/>
          <p:nvPr/>
        </p:nvSpPr>
        <p:spPr>
          <a:xfrm>
            <a:off x="315119" y="164812"/>
            <a:ext cx="3373079" cy="400110"/>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kern="0" dirty="0" err="1">
                <a:solidFill>
                  <a:srgbClr val="E65F25"/>
                </a:solidFill>
                <a:latin typeface="+mj-lt"/>
                <a:ea typeface="Open Sans" panose="020B0606030504020204" pitchFamily="34" charset="0"/>
                <a:cs typeface="Open Sans" panose="020B0606030504020204" pitchFamily="34" charset="0"/>
              </a:rPr>
              <a:t>Emergencias</a:t>
            </a:r>
            <a:r>
              <a:rPr lang="en-US" altLang="en-US" sz="1000" kern="0" dirty="0">
                <a:solidFill>
                  <a:srgbClr val="E65F25"/>
                </a:solidFill>
                <a:latin typeface="+mj-lt"/>
                <a:ea typeface="Open Sans" panose="020B0606030504020204" pitchFamily="34" charset="0"/>
                <a:cs typeface="Open Sans" panose="020B0606030504020204" pitchFamily="34" charset="0"/>
              </a:rPr>
              <a:t> de </a:t>
            </a:r>
            <a:r>
              <a:rPr lang="en-US" altLang="en-US" sz="1000" kern="0" dirty="0" err="1">
                <a:solidFill>
                  <a:srgbClr val="E65F25"/>
                </a:solidFill>
                <a:latin typeface="+mj-lt"/>
                <a:ea typeface="Open Sans" panose="020B0606030504020204" pitchFamily="34" charset="0"/>
                <a:cs typeface="Open Sans" panose="020B0606030504020204" pitchFamily="34" charset="0"/>
              </a:rPr>
              <a:t>incendios</a:t>
            </a:r>
            <a:r>
              <a:rPr lang="en-US" altLang="en-US" sz="1000" kern="0" dirty="0">
                <a:solidFill>
                  <a:srgbClr val="E65F25"/>
                </a:solidFill>
                <a:latin typeface="+mj-lt"/>
                <a:ea typeface="Open Sans" panose="020B0606030504020204" pitchFamily="34" charset="0"/>
                <a:cs typeface="Open Sans" panose="020B0606030504020204" pitchFamily="34" charset="0"/>
              </a:rPr>
              <a:t> y </a:t>
            </a:r>
            <a:r>
              <a:rPr lang="en-US" altLang="en-US" sz="1000" kern="0" dirty="0" err="1">
                <a:solidFill>
                  <a:srgbClr val="E65F25"/>
                </a:solidFill>
                <a:latin typeface="+mj-lt"/>
                <a:ea typeface="Open Sans" panose="020B0606030504020204" pitchFamily="34" charset="0"/>
                <a:cs typeface="Open Sans" panose="020B0606030504020204" pitchFamily="34" charset="0"/>
              </a:rPr>
              <a:t>médicas</a:t>
            </a:r>
            <a:endParaRPr lang="en-US" altLang="en-US" sz="1000" kern="0" dirty="0">
              <a:solidFill>
                <a:srgbClr val="E65F25"/>
              </a:solidFill>
              <a:latin typeface="+mj-lt"/>
              <a:ea typeface="Open Sans" panose="020B0606030504020204" pitchFamily="34" charset="0"/>
              <a:cs typeface="Open Sans" panose="020B0606030504020204" pitchFamily="34" charset="0"/>
            </a:endParaRPr>
          </a:p>
          <a:p>
            <a:endParaRPr lang="en-US" altLang="en-US" sz="1000" b="0" kern="0" dirty="0">
              <a:solidFill>
                <a:srgbClr val="FF0000"/>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dirty="0">
                <a:latin typeface="+mj-lt"/>
              </a:rPr>
              <a:t>Extinción de incendios</a:t>
            </a:r>
          </a:p>
        </p:txBody>
      </p:sp>
      <p:sp>
        <p:nvSpPr>
          <p:cNvPr id="33795" name="Content Placeholder 2"/>
          <p:cNvSpPr>
            <a:spLocks noGrp="1"/>
          </p:cNvSpPr>
          <p:nvPr>
            <p:ph idx="1"/>
          </p:nvPr>
        </p:nvSpPr>
        <p:spPr bwMode="auto">
          <a:extLst>
            <a:ext uri="{909E8E84-426E-40dd-AFC4-6F175D3DCCD1}"/>
            <a:ext uri="{91240B29-F687-4f45-9708-019B960494DF}"/>
          </a:extLst>
        </p:spPr>
        <p:txBody>
          <a:bodyPr vert="horz" wrap="square" numCol="1" anchor="t" anchorCtr="0" compatLnSpc="1">
            <a:prstTxWarp prst="textNoShape">
              <a:avLst/>
            </a:prstTxWarp>
          </a:bodyPr>
          <a:lstStyle/>
          <a:p>
            <a:pPr marL="0" indent="0">
              <a:spcBef>
                <a:spcPts val="0"/>
              </a:spcBef>
              <a:spcAft>
                <a:spcPts val="1200"/>
              </a:spcAft>
              <a:buNone/>
              <a:defRPr/>
            </a:pPr>
            <a:r>
              <a:rPr lang="es-ES" b="1" dirty="0">
                <a:solidFill>
                  <a:srgbClr val="E65F25"/>
                </a:solidFill>
                <a:latin typeface="+mj-lt"/>
              </a:rPr>
              <a:t>Criterios para la extinción de incendios</a:t>
            </a:r>
            <a:r>
              <a:rPr lang="en-US" b="1" dirty="0">
                <a:solidFill>
                  <a:srgbClr val="E65F25"/>
                </a:solidFill>
                <a:latin typeface="+mj-lt"/>
              </a:rPr>
              <a:t>:</a:t>
            </a:r>
            <a:endParaRPr lang="en-US" dirty="0">
              <a:solidFill>
                <a:srgbClr val="E65F25"/>
              </a:solidFill>
              <a:latin typeface="+mj-lt"/>
            </a:endParaRPr>
          </a:p>
          <a:p>
            <a:pPr marL="341313" indent="-341313">
              <a:spcBef>
                <a:spcPts val="0"/>
              </a:spcBef>
              <a:spcAft>
                <a:spcPts val="1600"/>
              </a:spcAft>
              <a:defRPr/>
            </a:pPr>
            <a:r>
              <a:rPr lang="es-ES" dirty="0">
                <a:solidFill>
                  <a:srgbClr val="3D3D3D"/>
                </a:solidFill>
                <a:latin typeface="+mj-lt"/>
              </a:rPr>
              <a:t>El departamento de bomberos ha sido notificado. </a:t>
            </a:r>
          </a:p>
          <a:p>
            <a:pPr marL="341313" indent="-341313">
              <a:spcBef>
                <a:spcPts val="0"/>
              </a:spcBef>
              <a:spcAft>
                <a:spcPts val="1600"/>
              </a:spcAft>
              <a:defRPr/>
            </a:pPr>
            <a:r>
              <a:rPr lang="es-ES" dirty="0">
                <a:solidFill>
                  <a:srgbClr val="3D3D3D"/>
                </a:solidFill>
                <a:latin typeface="+mj-lt"/>
              </a:rPr>
              <a:t>El incendio es pequeño y no se está extendiendo. </a:t>
            </a:r>
          </a:p>
          <a:p>
            <a:pPr marL="341313" indent="-341313">
              <a:spcBef>
                <a:spcPts val="0"/>
              </a:spcBef>
              <a:spcAft>
                <a:spcPts val="1600"/>
              </a:spcAft>
              <a:defRPr/>
            </a:pPr>
            <a:r>
              <a:rPr lang="es-ES" dirty="0">
                <a:solidFill>
                  <a:srgbClr val="3D3D3D"/>
                </a:solidFill>
                <a:latin typeface="+mj-lt"/>
              </a:rPr>
              <a:t>Es posible escapar la zona. </a:t>
            </a:r>
          </a:p>
          <a:p>
            <a:pPr marL="341313" indent="-341313">
              <a:spcBef>
                <a:spcPts val="0"/>
              </a:spcBef>
              <a:spcAft>
                <a:spcPts val="1600"/>
              </a:spcAft>
              <a:defRPr/>
            </a:pPr>
            <a:r>
              <a:rPr lang="es-ES" dirty="0">
                <a:solidFill>
                  <a:srgbClr val="3D3D3D"/>
                </a:solidFill>
                <a:latin typeface="+mj-lt"/>
              </a:rPr>
              <a:t>Funciona el extintor de incendios. </a:t>
            </a:r>
          </a:p>
          <a:p>
            <a:pPr marL="341313" indent="-341313">
              <a:spcBef>
                <a:spcPts val="0"/>
              </a:spcBef>
              <a:spcAft>
                <a:spcPts val="1600"/>
              </a:spcAft>
              <a:defRPr/>
            </a:pPr>
            <a:r>
              <a:rPr lang="es-ES" dirty="0">
                <a:solidFill>
                  <a:srgbClr val="3D3D3D"/>
                </a:solidFill>
                <a:latin typeface="+mj-lt"/>
              </a:rPr>
              <a:t>Está capacitado. </a:t>
            </a:r>
          </a:p>
          <a:p>
            <a:pPr marL="341313" indent="-341313">
              <a:spcBef>
                <a:spcPts val="0"/>
              </a:spcBef>
              <a:spcAft>
                <a:spcPts val="1600"/>
              </a:spcAft>
              <a:defRPr/>
            </a:pPr>
            <a:r>
              <a:rPr lang="es-ES" dirty="0">
                <a:solidFill>
                  <a:srgbClr val="3D3D3D"/>
                </a:solidFill>
                <a:latin typeface="+mj-lt"/>
              </a:rPr>
              <a:t>Se le ha asignado</a:t>
            </a:r>
            <a:r>
              <a:rPr lang="en-US" dirty="0">
                <a:solidFill>
                  <a:srgbClr val="3D3D3D"/>
                </a:solidFill>
                <a:latin typeface="+mj-lt"/>
              </a:rPr>
              <a:t>.</a:t>
            </a:r>
          </a:p>
        </p:txBody>
      </p:sp>
      <p:pic>
        <p:nvPicPr>
          <p:cNvPr id="5" name="Picture 4"/>
          <p:cNvPicPr>
            <a:picLocks noChangeAspect="1"/>
          </p:cNvPicPr>
          <p:nvPr/>
        </p:nvPicPr>
        <p:blipFill rotWithShape="1">
          <a:blip r:embed="rId3"/>
          <a:srcRect l="5435"/>
          <a:stretch/>
        </p:blipFill>
        <p:spPr>
          <a:xfrm>
            <a:off x="6365081" y="1295400"/>
            <a:ext cx="2684681" cy="4272702"/>
          </a:xfrm>
          <a:prstGeom prst="rect">
            <a:avLst/>
          </a:prstGeom>
        </p:spPr>
      </p:pic>
      <p:sp>
        <p:nvSpPr>
          <p:cNvPr id="6" name="Rectangle 5"/>
          <p:cNvSpPr/>
          <p:nvPr/>
        </p:nvSpPr>
        <p:spPr>
          <a:xfrm>
            <a:off x="315119" y="164812"/>
            <a:ext cx="3373079" cy="400110"/>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kern="0" dirty="0" err="1">
                <a:solidFill>
                  <a:srgbClr val="E65F25"/>
                </a:solidFill>
                <a:latin typeface="+mj-lt"/>
                <a:ea typeface="Open Sans" panose="020B0606030504020204" pitchFamily="34" charset="0"/>
                <a:cs typeface="Open Sans" panose="020B0606030504020204" pitchFamily="34" charset="0"/>
              </a:rPr>
              <a:t>Emergencias</a:t>
            </a:r>
            <a:r>
              <a:rPr lang="en-US" altLang="en-US" sz="1000" kern="0" dirty="0">
                <a:solidFill>
                  <a:srgbClr val="E65F25"/>
                </a:solidFill>
                <a:latin typeface="+mj-lt"/>
                <a:ea typeface="Open Sans" panose="020B0606030504020204" pitchFamily="34" charset="0"/>
                <a:cs typeface="Open Sans" panose="020B0606030504020204" pitchFamily="34" charset="0"/>
              </a:rPr>
              <a:t> de </a:t>
            </a:r>
            <a:r>
              <a:rPr lang="en-US" altLang="en-US" sz="1000" kern="0" dirty="0" err="1">
                <a:solidFill>
                  <a:srgbClr val="E65F25"/>
                </a:solidFill>
                <a:latin typeface="+mj-lt"/>
                <a:ea typeface="Open Sans" panose="020B0606030504020204" pitchFamily="34" charset="0"/>
                <a:cs typeface="Open Sans" panose="020B0606030504020204" pitchFamily="34" charset="0"/>
              </a:rPr>
              <a:t>incendios</a:t>
            </a:r>
            <a:r>
              <a:rPr lang="en-US" altLang="en-US" sz="1000" kern="0" dirty="0">
                <a:solidFill>
                  <a:srgbClr val="E65F25"/>
                </a:solidFill>
                <a:latin typeface="+mj-lt"/>
                <a:ea typeface="Open Sans" panose="020B0606030504020204" pitchFamily="34" charset="0"/>
                <a:cs typeface="Open Sans" panose="020B0606030504020204" pitchFamily="34" charset="0"/>
              </a:rPr>
              <a:t> y </a:t>
            </a:r>
            <a:r>
              <a:rPr lang="en-US" altLang="en-US" sz="1000" kern="0" dirty="0" err="1">
                <a:solidFill>
                  <a:srgbClr val="E65F25"/>
                </a:solidFill>
                <a:latin typeface="+mj-lt"/>
                <a:ea typeface="Open Sans" panose="020B0606030504020204" pitchFamily="34" charset="0"/>
                <a:cs typeface="Open Sans" panose="020B0606030504020204" pitchFamily="34" charset="0"/>
              </a:rPr>
              <a:t>médicas</a:t>
            </a:r>
            <a:endParaRPr lang="en-US" altLang="en-US" sz="1000" kern="0" dirty="0">
              <a:solidFill>
                <a:srgbClr val="E65F25"/>
              </a:solidFill>
              <a:latin typeface="+mj-lt"/>
              <a:ea typeface="Open Sans" panose="020B0606030504020204" pitchFamily="34" charset="0"/>
              <a:cs typeface="Open Sans" panose="020B0606030504020204" pitchFamily="34" charset="0"/>
            </a:endParaRPr>
          </a:p>
          <a:p>
            <a:endParaRPr lang="en-US" altLang="en-US" sz="1000" b="0" kern="0" dirty="0">
              <a:solidFill>
                <a:srgbClr val="FF0000"/>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dirty="0">
                <a:solidFill>
                  <a:srgbClr val="4A72A8"/>
                </a:solidFill>
                <a:latin typeface="+mj-lt"/>
              </a:rPr>
              <a:t>Emergencias médicas</a:t>
            </a:r>
          </a:p>
        </p:txBody>
      </p:sp>
      <p:sp>
        <p:nvSpPr>
          <p:cNvPr id="3" name="Content Placeholder 2"/>
          <p:cNvSpPr>
            <a:spLocks noGrp="1"/>
          </p:cNvSpPr>
          <p:nvPr>
            <p:ph idx="1"/>
          </p:nvPr>
        </p:nvSpPr>
        <p:spPr/>
        <p:txBody>
          <a:bodyPr/>
          <a:lstStyle/>
          <a:p>
            <a:pPr marL="341313" indent="-341313">
              <a:spcBef>
                <a:spcPts val="0"/>
              </a:spcBef>
              <a:spcAft>
                <a:spcPts val="1400"/>
              </a:spcAft>
              <a:defRPr/>
            </a:pPr>
            <a:r>
              <a:rPr lang="es-ES_tradnl" dirty="0">
                <a:solidFill>
                  <a:srgbClr val="3D3D3D"/>
                </a:solidFill>
                <a:latin typeface="+mj-lt"/>
              </a:rPr>
              <a:t>Llame por ayuda. </a:t>
            </a:r>
          </a:p>
          <a:p>
            <a:pPr marL="341313" indent="-341313">
              <a:spcBef>
                <a:spcPts val="0"/>
              </a:spcBef>
              <a:spcAft>
                <a:spcPts val="600"/>
              </a:spcAft>
              <a:defRPr/>
            </a:pPr>
            <a:r>
              <a:rPr lang="es-ES_tradnl" dirty="0">
                <a:solidFill>
                  <a:srgbClr val="3D3D3D"/>
                </a:solidFill>
                <a:latin typeface="+mj-lt"/>
              </a:rPr>
              <a:t>Proporcione información: </a:t>
            </a:r>
          </a:p>
          <a:p>
            <a:pPr marL="682625" lvl="1" indent="-325438">
              <a:spcBef>
                <a:spcPts val="0"/>
              </a:spcBef>
              <a:spcAft>
                <a:spcPts val="300"/>
              </a:spcAft>
              <a:buFont typeface="Tahoma" panose="020B0604030504040204" pitchFamily="34" charset="0"/>
              <a:buChar char="‒"/>
              <a:defRPr/>
            </a:pPr>
            <a:r>
              <a:rPr lang="es-ES_tradnl" dirty="0">
                <a:solidFill>
                  <a:srgbClr val="3D3D3D"/>
                </a:solidFill>
                <a:latin typeface="+mj-lt"/>
              </a:rPr>
              <a:t>Naturaleza de la emergencia </a:t>
            </a:r>
          </a:p>
          <a:p>
            <a:pPr marL="682625" lvl="1" indent="-325438">
              <a:spcBef>
                <a:spcPts val="0"/>
              </a:spcBef>
              <a:spcAft>
                <a:spcPts val="300"/>
              </a:spcAft>
              <a:buFont typeface="Tahoma" panose="020B0604030504040204" pitchFamily="34" charset="0"/>
              <a:buChar char="‒"/>
              <a:defRPr/>
            </a:pPr>
            <a:r>
              <a:rPr lang="es-ES_tradnl" dirty="0">
                <a:solidFill>
                  <a:srgbClr val="3D3D3D"/>
                </a:solidFill>
                <a:latin typeface="+mj-lt"/>
              </a:rPr>
              <a:t>Ubicación </a:t>
            </a:r>
          </a:p>
          <a:p>
            <a:pPr marL="682625" lvl="1" indent="-325438">
              <a:spcBef>
                <a:spcPts val="0"/>
              </a:spcBef>
              <a:spcAft>
                <a:spcPts val="300"/>
              </a:spcAft>
              <a:buFont typeface="Tahoma" panose="020B0604030504040204" pitchFamily="34" charset="0"/>
              <a:buChar char="‒"/>
              <a:defRPr/>
            </a:pPr>
            <a:r>
              <a:rPr lang="es-ES_tradnl" dirty="0">
                <a:solidFill>
                  <a:srgbClr val="3D3D3D"/>
                </a:solidFill>
                <a:latin typeface="+mj-lt"/>
              </a:rPr>
              <a:t>Su nombre </a:t>
            </a:r>
          </a:p>
          <a:p>
            <a:pPr marL="682625" lvl="1" indent="-325438">
              <a:spcBef>
                <a:spcPts val="0"/>
              </a:spcBef>
              <a:spcAft>
                <a:spcPts val="300"/>
              </a:spcAft>
              <a:buFont typeface="Tahoma" panose="020B0604030504040204" pitchFamily="34" charset="0"/>
              <a:buChar char="‒"/>
              <a:defRPr/>
            </a:pPr>
            <a:r>
              <a:rPr lang="es-ES_tradnl" dirty="0">
                <a:solidFill>
                  <a:srgbClr val="3D3D3D"/>
                </a:solidFill>
                <a:latin typeface="+mj-lt"/>
              </a:rPr>
              <a:t>Número de teléfono</a:t>
            </a:r>
          </a:p>
          <a:p>
            <a:pPr marL="357187" lvl="1" indent="0">
              <a:spcBef>
                <a:spcPts val="0"/>
              </a:spcBef>
              <a:spcAft>
                <a:spcPts val="300"/>
              </a:spcAft>
              <a:buNone/>
              <a:defRPr/>
            </a:pPr>
            <a:endParaRPr lang="es-ES_tradnl" dirty="0">
              <a:solidFill>
                <a:srgbClr val="3D3D3D"/>
              </a:solidFill>
              <a:latin typeface="+mj-lt"/>
            </a:endParaRPr>
          </a:p>
          <a:p>
            <a:pPr marL="341313" indent="-341313">
              <a:spcBef>
                <a:spcPts val="0"/>
              </a:spcBef>
              <a:spcAft>
                <a:spcPts val="1600"/>
              </a:spcAft>
              <a:defRPr/>
            </a:pPr>
            <a:r>
              <a:rPr lang="es-ES_tradnl" dirty="0">
                <a:solidFill>
                  <a:srgbClr val="3D3D3D"/>
                </a:solidFill>
                <a:latin typeface="+mj-lt"/>
              </a:rPr>
              <a:t>No mueva a la víctima a menos que sea necesario. </a:t>
            </a:r>
          </a:p>
          <a:p>
            <a:pPr marL="341313" indent="-341313">
              <a:spcBef>
                <a:spcPts val="0"/>
              </a:spcBef>
              <a:spcAft>
                <a:spcPts val="1600"/>
              </a:spcAft>
              <a:defRPr/>
            </a:pPr>
            <a:r>
              <a:rPr lang="es-ES_tradnl" dirty="0">
                <a:solidFill>
                  <a:srgbClr val="3D3D3D"/>
                </a:solidFill>
                <a:latin typeface="+mj-lt"/>
              </a:rPr>
              <a:t>Busque la ayuda de primeros auxilios.</a:t>
            </a:r>
          </a:p>
        </p:txBody>
      </p:sp>
      <p:pic>
        <p:nvPicPr>
          <p:cNvPr id="2" name="Picture 1"/>
          <p:cNvPicPr>
            <a:picLocks noChangeAspect="1"/>
          </p:cNvPicPr>
          <p:nvPr/>
        </p:nvPicPr>
        <p:blipFill rotWithShape="1">
          <a:blip r:embed="rId3"/>
          <a:srcRect l="13382" r="16867" b="487"/>
          <a:stretch/>
        </p:blipFill>
        <p:spPr bwMode="auto">
          <a:xfrm>
            <a:off x="4968874" y="28575"/>
            <a:ext cx="4814889"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5119" y="164812"/>
            <a:ext cx="3373079" cy="400110"/>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kern="0" dirty="0" err="1">
                <a:solidFill>
                  <a:srgbClr val="E65F25"/>
                </a:solidFill>
                <a:latin typeface="+mj-lt"/>
                <a:ea typeface="Open Sans" panose="020B0606030504020204" pitchFamily="34" charset="0"/>
                <a:cs typeface="Open Sans" panose="020B0606030504020204" pitchFamily="34" charset="0"/>
              </a:rPr>
              <a:t>Emergencias</a:t>
            </a:r>
            <a:r>
              <a:rPr lang="en-US" altLang="en-US" sz="1000" kern="0" dirty="0">
                <a:solidFill>
                  <a:srgbClr val="E65F25"/>
                </a:solidFill>
                <a:latin typeface="+mj-lt"/>
                <a:ea typeface="Open Sans" panose="020B0606030504020204" pitchFamily="34" charset="0"/>
                <a:cs typeface="Open Sans" panose="020B0606030504020204" pitchFamily="34" charset="0"/>
              </a:rPr>
              <a:t> de </a:t>
            </a:r>
            <a:r>
              <a:rPr lang="en-US" altLang="en-US" sz="1000" kern="0" dirty="0" err="1">
                <a:solidFill>
                  <a:srgbClr val="E65F25"/>
                </a:solidFill>
                <a:latin typeface="+mj-lt"/>
                <a:ea typeface="Open Sans" panose="020B0606030504020204" pitchFamily="34" charset="0"/>
                <a:cs typeface="Open Sans" panose="020B0606030504020204" pitchFamily="34" charset="0"/>
              </a:rPr>
              <a:t>incendios</a:t>
            </a:r>
            <a:r>
              <a:rPr lang="en-US" altLang="en-US" sz="1000" kern="0" dirty="0">
                <a:solidFill>
                  <a:srgbClr val="E65F25"/>
                </a:solidFill>
                <a:latin typeface="+mj-lt"/>
                <a:ea typeface="Open Sans" panose="020B0606030504020204" pitchFamily="34" charset="0"/>
                <a:cs typeface="Open Sans" panose="020B0606030504020204" pitchFamily="34" charset="0"/>
              </a:rPr>
              <a:t> y </a:t>
            </a:r>
            <a:r>
              <a:rPr lang="en-US" altLang="en-US" sz="1000" kern="0" dirty="0" err="1">
                <a:solidFill>
                  <a:srgbClr val="E65F25"/>
                </a:solidFill>
                <a:latin typeface="+mj-lt"/>
                <a:ea typeface="Open Sans" panose="020B0606030504020204" pitchFamily="34" charset="0"/>
                <a:cs typeface="Open Sans" panose="020B0606030504020204" pitchFamily="34" charset="0"/>
              </a:rPr>
              <a:t>médicas</a:t>
            </a:r>
            <a:endParaRPr lang="en-US" altLang="en-US" sz="1000" kern="0" dirty="0">
              <a:solidFill>
                <a:srgbClr val="E65F25"/>
              </a:solidFill>
              <a:latin typeface="+mj-lt"/>
              <a:ea typeface="Open Sans" panose="020B0606030504020204" pitchFamily="34" charset="0"/>
              <a:cs typeface="Open Sans" panose="020B0606030504020204" pitchFamily="34" charset="0"/>
            </a:endParaRPr>
          </a:p>
          <a:p>
            <a:endParaRPr lang="en-US" altLang="en-US" sz="1000" b="0" kern="0" dirty="0">
              <a:solidFill>
                <a:srgbClr val="FF0000"/>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16675" y="28575"/>
            <a:ext cx="3367088" cy="58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bwMode="auto">
          <a:xfrm>
            <a:off x="6568281" y="465430"/>
            <a:ext cx="2771200" cy="484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9" tIns="46184" rIns="92369" bIns="46184">
            <a:spAutoFit/>
          </a:bodyPr>
          <a:lstStyle>
            <a:lvl1pPr marL="338138" indent="-338138">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indent="0" eaLnBrk="1" hangingPunct="1">
              <a:spcAft>
                <a:spcPts val="1300"/>
              </a:spcAft>
            </a:pPr>
            <a:r>
              <a:rPr lang="es-ES" altLang="en-US" sz="1100">
                <a:solidFill>
                  <a:srgbClr val="E65F25"/>
                </a:solidFill>
                <a:latin typeface="Tahoma" panose="020B0604030504040204" pitchFamily="34" charset="0"/>
                <a:ea typeface="Tahoma" panose="020B0604030504040204" pitchFamily="34" charset="0"/>
                <a:cs typeface="Tahoma" panose="020B0604030504040204" pitchFamily="34" charset="0"/>
              </a:rPr>
              <a:t>CLÁUSULA DE EXENCIÓN DE RESPONSABILIDAD</a:t>
            </a:r>
            <a:br>
              <a:rPr lang="en-US" altLang="en-US" sz="1100" dirty="0">
                <a:solidFill>
                  <a:srgbClr val="333333"/>
                </a:solidFill>
                <a:latin typeface="Tahoma" panose="020B0604030504040204" pitchFamily="34" charset="0"/>
                <a:ea typeface="Tahoma" panose="020B0604030504040204" pitchFamily="34" charset="0"/>
                <a:cs typeface="Tahoma" panose="020B0604030504040204" pitchFamily="34" charset="0"/>
              </a:rPr>
            </a:br>
            <a:br>
              <a:rPr lang="en-US" altLang="en-US" sz="1100" b="0">
                <a:solidFill>
                  <a:srgbClr val="333333"/>
                </a:solidFill>
                <a:latin typeface="Tahoma" panose="020B0604030504040204" pitchFamily="34" charset="0"/>
                <a:ea typeface="Tahoma" panose="020B0604030504040204" pitchFamily="34" charset="0"/>
                <a:cs typeface="Tahoma" panose="020B0604030504040204" pitchFamily="34" charset="0"/>
              </a:rPr>
            </a:br>
            <a:r>
              <a:rPr lang="es-ES" altLang="en-US" sz="900" b="0">
                <a:solidFill>
                  <a:srgbClr val="3D3D3D"/>
                </a:solidFill>
                <a:latin typeface="Tahoma" panose="020B0604030504040204" pitchFamily="34" charset="0"/>
                <a:ea typeface="Tahoma" panose="020B0604030504040204" pitchFamily="34" charset="0"/>
                <a:cs typeface="Tahoma" panose="020B0604030504040204" pitchFamily="34" charset="0"/>
              </a:rPr>
              <a:t>Este material de capacitación presenta información muy importante y pertinente. Sin embargo, no debe suponerse que este programa cumple con todos los requisitos legales de cada estado. Algunos estados requieren que una persona con capacitación y formación específica elabore y brinde dicha capacitación.</a:t>
            </a:r>
          </a:p>
          <a:p>
            <a:pPr marL="0" indent="0" eaLnBrk="1" hangingPunct="1">
              <a:spcAft>
                <a:spcPts val="1300"/>
              </a:spcAft>
            </a:pPr>
            <a:r>
              <a:rPr lang="es-ES" altLang="en-US" sz="900" b="0">
                <a:solidFill>
                  <a:srgbClr val="3D3D3D"/>
                </a:solidFill>
                <a:latin typeface="Tahoma" panose="020B0604030504040204" pitchFamily="34" charset="0"/>
                <a:ea typeface="Tahoma" panose="020B0604030504040204" pitchFamily="34" charset="0"/>
                <a:cs typeface="Tahoma" panose="020B0604030504040204" pitchFamily="34" charset="0"/>
              </a:rPr>
              <a:t>Esta capacitación es a NIVEL DE CONCIENTIZACIÓN y no autoriza a ninguna persona a realizar trabajos, ni valida su nivel de competencia; debe complementarse con evaluaciones y capacitación en operaciones y procesos específicos, así como supervisión por parte de la gerencia, para garantizar el entendimiento y cumplimiento de toda capacitación. </a:t>
            </a:r>
          </a:p>
          <a:p>
            <a:pPr marL="0" indent="0" eaLnBrk="1" hangingPunct="1">
              <a:spcAft>
                <a:spcPts val="1300"/>
              </a:spcAft>
            </a:pPr>
            <a:r>
              <a:rPr lang="es-ES" altLang="en-US" sz="900" b="0">
                <a:solidFill>
                  <a:srgbClr val="3D3D3D"/>
                </a:solidFill>
                <a:latin typeface="Tahoma" panose="020B0604030504040204" pitchFamily="34" charset="0"/>
                <a:ea typeface="Tahoma" panose="020B0604030504040204" pitchFamily="34" charset="0"/>
                <a:cs typeface="Tahoma" panose="020B0604030504040204" pitchFamily="34" charset="0"/>
              </a:rPr>
              <a:t>Su organización debe hacer una evaluación de todas las exposiciones y códigos y reglamentos correspondientes. Además, debe establecer medidas de control, capacitación y protección adecuadas para controlar eficazmente las exposiciones y garantizar su cumplimiento. </a:t>
            </a:r>
          </a:p>
          <a:p>
            <a:pPr marL="0" indent="0" eaLnBrk="1" hangingPunct="1">
              <a:spcAft>
                <a:spcPts val="1300"/>
              </a:spcAft>
            </a:pPr>
            <a:r>
              <a:rPr lang="es-ES" altLang="en-US" sz="900" b="0">
                <a:solidFill>
                  <a:srgbClr val="3D3D3D"/>
                </a:solidFill>
                <a:latin typeface="Tahoma" panose="020B0604030504040204" pitchFamily="34" charset="0"/>
                <a:ea typeface="Tahoma" panose="020B0604030504040204" pitchFamily="34" charset="0"/>
                <a:cs typeface="Tahoma" panose="020B0604030504040204" pitchFamily="34" charset="0"/>
              </a:rPr>
              <a:t>Este programa no determina que las condiciones y las prácticas de su organización sean seguras, ni ofrece garantía de que el recurso a este programa impedirá accidentes y pérdidas, ni el cumplimiento con los reglamentos locales, estatales o federales. </a:t>
            </a:r>
            <a:endParaRPr lang="es-ES" altLang="en-US" sz="900" b="0" dirty="0">
              <a:solidFill>
                <a:srgbClr val="3D3D3D"/>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2"/>
          <p:cNvSpPr txBox="1">
            <a:spLocks noChangeArrowheads="1"/>
          </p:cNvSpPr>
          <p:nvPr/>
        </p:nvSpPr>
        <p:spPr bwMode="auto">
          <a:xfrm>
            <a:off x="330200" y="465430"/>
            <a:ext cx="5171281" cy="391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ctr" rtl="0" eaLnBrk="0" fontAlgn="base" hangingPunct="0">
              <a:spcBef>
                <a:spcPct val="0"/>
              </a:spcBef>
              <a:spcAft>
                <a:spcPct val="0"/>
              </a:spcAft>
              <a:defRPr sz="3271">
                <a:solidFill>
                  <a:schemeClr val="tx2"/>
                </a:solidFill>
                <a:latin typeface="+mj-lt"/>
                <a:ea typeface="+mj-ea"/>
                <a:cs typeface="+mj-cs"/>
              </a:defRPr>
            </a:lvl1pPr>
            <a:lvl2pPr algn="ctr" rtl="0" eaLnBrk="0" fontAlgn="base" hangingPunct="0">
              <a:spcBef>
                <a:spcPct val="0"/>
              </a:spcBef>
              <a:spcAft>
                <a:spcPct val="0"/>
              </a:spcAft>
              <a:defRPr sz="3271">
                <a:solidFill>
                  <a:schemeClr val="tx2"/>
                </a:solidFill>
                <a:latin typeface="Tahoma" pitchFamily="34" charset="0"/>
                <a:cs typeface="Arial" charset="0"/>
              </a:defRPr>
            </a:lvl2pPr>
            <a:lvl3pPr algn="ctr" rtl="0" eaLnBrk="0" fontAlgn="base" hangingPunct="0">
              <a:spcBef>
                <a:spcPct val="0"/>
              </a:spcBef>
              <a:spcAft>
                <a:spcPct val="0"/>
              </a:spcAft>
              <a:defRPr sz="3271">
                <a:solidFill>
                  <a:schemeClr val="tx2"/>
                </a:solidFill>
                <a:latin typeface="Tahoma" pitchFamily="34" charset="0"/>
                <a:cs typeface="Arial" charset="0"/>
              </a:defRPr>
            </a:lvl3pPr>
            <a:lvl4pPr algn="ctr" rtl="0" eaLnBrk="0" fontAlgn="base" hangingPunct="0">
              <a:spcBef>
                <a:spcPct val="0"/>
              </a:spcBef>
              <a:spcAft>
                <a:spcPct val="0"/>
              </a:spcAft>
              <a:defRPr sz="3271">
                <a:solidFill>
                  <a:schemeClr val="tx2"/>
                </a:solidFill>
                <a:latin typeface="Tahoma" pitchFamily="34" charset="0"/>
                <a:cs typeface="Arial" charset="0"/>
              </a:defRPr>
            </a:lvl4pPr>
            <a:lvl5pPr algn="ctr" rtl="0" eaLnBrk="0" fontAlgn="base" hangingPunct="0">
              <a:spcBef>
                <a:spcPct val="0"/>
              </a:spcBef>
              <a:spcAft>
                <a:spcPct val="0"/>
              </a:spcAft>
              <a:defRPr sz="3271">
                <a:solidFill>
                  <a:schemeClr val="tx2"/>
                </a:solidFill>
                <a:latin typeface="Tahoma" pitchFamily="34" charset="0"/>
                <a:cs typeface="Arial" charset="0"/>
              </a:defRPr>
            </a:lvl5pPr>
            <a:lvl6pPr marL="352895" algn="ctr" rtl="0" fontAlgn="base">
              <a:spcBef>
                <a:spcPct val="0"/>
              </a:spcBef>
              <a:spcAft>
                <a:spcPct val="0"/>
              </a:spcAft>
              <a:defRPr sz="3376">
                <a:solidFill>
                  <a:schemeClr val="tx2"/>
                </a:solidFill>
                <a:latin typeface="Arial" charset="0"/>
                <a:cs typeface="Arial" charset="0"/>
              </a:defRPr>
            </a:lvl6pPr>
            <a:lvl7pPr marL="705789" algn="ctr" rtl="0" fontAlgn="base">
              <a:spcBef>
                <a:spcPct val="0"/>
              </a:spcBef>
              <a:spcAft>
                <a:spcPct val="0"/>
              </a:spcAft>
              <a:defRPr sz="3376">
                <a:solidFill>
                  <a:schemeClr val="tx2"/>
                </a:solidFill>
                <a:latin typeface="Arial" charset="0"/>
                <a:cs typeface="Arial" charset="0"/>
              </a:defRPr>
            </a:lvl7pPr>
            <a:lvl8pPr marL="1058684" algn="ctr" rtl="0" fontAlgn="base">
              <a:spcBef>
                <a:spcPct val="0"/>
              </a:spcBef>
              <a:spcAft>
                <a:spcPct val="0"/>
              </a:spcAft>
              <a:defRPr sz="3376">
                <a:solidFill>
                  <a:schemeClr val="tx2"/>
                </a:solidFill>
                <a:latin typeface="Arial" charset="0"/>
                <a:cs typeface="Arial" charset="0"/>
              </a:defRPr>
            </a:lvl8pPr>
            <a:lvl9pPr marL="1411578" algn="ctr" rtl="0" fontAlgn="base">
              <a:spcBef>
                <a:spcPct val="0"/>
              </a:spcBef>
              <a:spcAft>
                <a:spcPct val="0"/>
              </a:spcAft>
              <a:defRPr sz="3376">
                <a:solidFill>
                  <a:schemeClr val="tx2"/>
                </a:solidFill>
                <a:latin typeface="Arial" charset="0"/>
                <a:cs typeface="Arial" charset="0"/>
              </a:defRPr>
            </a:lvl9pPr>
          </a:lstStyle>
          <a:p>
            <a:pPr algn="l" defTabSz="853410" eaLnBrk="1" hangingPunct="1"/>
            <a:r>
              <a:rPr lang="en-US" altLang="en-US" sz="2000" b="1" kern="0">
                <a:solidFill>
                  <a:srgbClr val="4A72A8"/>
                </a:solidFill>
                <a:latin typeface="Tahoma" panose="020B0604030504040204" pitchFamily="34" charset="0"/>
                <a:ea typeface="Tahoma" panose="020B0604030504040204" pitchFamily="34" charset="0"/>
                <a:cs typeface="Tahoma" panose="020B0604030504040204" pitchFamily="34" charset="0"/>
              </a:rPr>
              <a:t>Cómo usar esta presentación</a:t>
            </a:r>
            <a:endParaRPr lang="en-US" altLang="en-US" sz="2000" b="1" kern="0" dirty="0">
              <a:solidFill>
                <a:srgbClr val="4A72A8"/>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1"/>
          <p:cNvSpPr>
            <a:spLocks noChangeArrowheads="1"/>
          </p:cNvSpPr>
          <p:nvPr/>
        </p:nvSpPr>
        <p:spPr bwMode="auto">
          <a:xfrm>
            <a:off x="330200" y="1358905"/>
            <a:ext cx="5780881" cy="249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5" tIns="45742" rIns="91485" bIns="45742">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s-ES" altLang="en-US" sz="1300" b="0">
                <a:solidFill>
                  <a:srgbClr val="3D3D3D"/>
                </a:solidFill>
                <a:latin typeface="Tahoma" panose="020B0604030504040204" pitchFamily="34" charset="0"/>
                <a:cs typeface="Tahoma" panose="020B0604030504040204" pitchFamily="34" charset="0"/>
              </a:rPr>
              <a:t>Esta presentación contiene material de base para usar en un entorno de capacitación impartida por instructor. Puede modificar esta presentación para satisfacer las necesidades específicas de capacitación de su organización. </a:t>
            </a:r>
          </a:p>
          <a:p>
            <a:pPr eaLnBrk="1" hangingPunct="1"/>
            <a:endParaRPr lang="es-ES" altLang="en-US" sz="1300" b="0">
              <a:solidFill>
                <a:srgbClr val="3D3D3D"/>
              </a:solidFill>
              <a:latin typeface="Tahoma" panose="020B0604030504040204" pitchFamily="34" charset="0"/>
              <a:cs typeface="Tahoma" panose="020B0604030504040204" pitchFamily="34" charset="0"/>
            </a:endParaRPr>
          </a:p>
          <a:p>
            <a:pPr eaLnBrk="1" hangingPunct="1"/>
            <a:r>
              <a:rPr lang="es-ES" altLang="en-US" sz="1300" b="0">
                <a:solidFill>
                  <a:srgbClr val="3D3D3D"/>
                </a:solidFill>
                <a:latin typeface="Tahoma" panose="020B0604030504040204" pitchFamily="34" charset="0"/>
                <a:cs typeface="Tahoma" panose="020B0604030504040204" pitchFamily="34" charset="0"/>
              </a:rPr>
              <a:t>En algunas diapositivas, el texto de pantalla se complementa con material adicional en las notas de las diapositivas.</a:t>
            </a:r>
          </a:p>
          <a:p>
            <a:pPr eaLnBrk="1" hangingPunct="1"/>
            <a:endParaRPr lang="es-ES" altLang="en-US" sz="1300" b="0">
              <a:solidFill>
                <a:srgbClr val="3D3D3D"/>
              </a:solidFill>
              <a:latin typeface="Tahoma" panose="020B0604030504040204" pitchFamily="34" charset="0"/>
              <a:cs typeface="Tahoma" panose="020B0604030504040204" pitchFamily="34" charset="0"/>
            </a:endParaRPr>
          </a:p>
          <a:p>
            <a:pPr eaLnBrk="1" hangingPunct="1"/>
            <a:r>
              <a:rPr lang="es-ES" altLang="en-US" sz="1300" b="0">
                <a:solidFill>
                  <a:srgbClr val="3D3D3D"/>
                </a:solidFill>
                <a:latin typeface="Tahoma" panose="020B0604030504040204" pitchFamily="34" charset="0"/>
                <a:cs typeface="Tahoma" panose="020B0604030504040204" pitchFamily="34" charset="0"/>
              </a:rPr>
              <a:t>Este contenido tiene autorización para ser modificado y usarse en un entorno de aula. No puede redistribuir este material de ninguna forma.</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p:txBody>
      </p:sp>
      <p:sp>
        <p:nvSpPr>
          <p:cNvPr id="17" name="Rectangle 16"/>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1000" kern="0">
                <a:solidFill>
                  <a:srgbClr val="FA834E"/>
                </a:solidFill>
                <a:latin typeface="Tahoma" panose="020B0604030504040204" pitchFamily="34" charset="0"/>
                <a:ea typeface="Tahoma" panose="020B0604030504040204" pitchFamily="34" charset="0"/>
                <a:cs typeface="Tahoma" panose="020B0604030504040204" pitchFamily="34" charset="0"/>
              </a:rPr>
              <a:t>    Introducción</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2745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eaLnBrk="1" hangingPunct="1"/>
            <a:r>
              <a:rPr lang="en-US" altLang="en-US" dirty="0" err="1">
                <a:latin typeface="+mj-lt"/>
              </a:rPr>
              <a:t>Fallo</a:t>
            </a:r>
            <a:r>
              <a:rPr lang="en-US" altLang="en-US" dirty="0">
                <a:latin typeface="+mj-lt"/>
              </a:rPr>
              <a:t> </a:t>
            </a:r>
            <a:r>
              <a:rPr lang="en-US" altLang="en-US" dirty="0" err="1">
                <a:latin typeface="+mj-lt"/>
              </a:rPr>
              <a:t>eléctrico</a:t>
            </a:r>
            <a:r>
              <a:rPr lang="en-US" altLang="en-US" dirty="0">
                <a:latin typeface="+mj-lt"/>
              </a:rPr>
              <a:t> </a:t>
            </a:r>
            <a:r>
              <a:rPr lang="en-US" altLang="en-US" dirty="0" err="1">
                <a:latin typeface="+mj-lt"/>
              </a:rPr>
              <a:t>prolongado</a:t>
            </a:r>
            <a:endParaRPr lang="en-US" altLang="en-US" b="1" dirty="0">
              <a:latin typeface="+mj-lt"/>
            </a:endParaRP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a:solidFill>
                  <a:srgbClr val="E65F25"/>
                </a:solidFill>
                <a:latin typeface="+mj-lt"/>
                <a:ea typeface="Open Sans" panose="020B0606030504020204" pitchFamily="34" charset="0"/>
                <a:cs typeface="Open Sans" panose="020B0606030504020204" pitchFamily="34" charset="0"/>
              </a:rPr>
              <a:t>Lo que necesita saber:</a:t>
            </a:r>
          </a:p>
          <a:p>
            <a:pPr marL="342900" indent="-342900">
              <a:spcBef>
                <a:spcPts val="0"/>
              </a:spcBef>
              <a:spcAft>
                <a:spcPts val="1300"/>
              </a:spcAft>
              <a:buFont typeface="+mj-lt"/>
              <a:buAutoNum type="arabicPeriod"/>
            </a:pPr>
            <a:r>
              <a:rPr lang="es-ES" altLang="en-US" sz="1300">
                <a:solidFill>
                  <a:srgbClr val="3D3D3D"/>
                </a:solidFill>
                <a:latin typeface="+mj-lt"/>
                <a:ea typeface="Open Sans" panose="020B0606030504020204" pitchFamily="34" charset="0"/>
                <a:cs typeface="Open Sans" panose="020B0606030504020204" pitchFamily="34" charset="0"/>
              </a:rPr>
              <a:t>Pasos a seguir después de un corte de energía</a:t>
            </a:r>
          </a:p>
          <a:p>
            <a:pPr marL="342900" indent="-342900">
              <a:spcBef>
                <a:spcPts val="0"/>
              </a:spcBef>
              <a:spcAft>
                <a:spcPts val="1300"/>
              </a:spcAft>
              <a:buFont typeface="+mj-lt"/>
              <a:buAutoNum type="arabicPeriod"/>
            </a:pPr>
            <a:r>
              <a:rPr lang="es-ES" altLang="en-US" sz="1300">
                <a:solidFill>
                  <a:srgbClr val="3D3D3D"/>
                </a:solidFill>
                <a:latin typeface="+mj-lt"/>
                <a:ea typeface="Open Sans" panose="020B0606030504020204" pitchFamily="34" charset="0"/>
                <a:cs typeface="Open Sans" panose="020B0606030504020204" pitchFamily="34" charset="0"/>
              </a:rPr>
              <a:t>Pasos a seguir al volver la energía</a:t>
            </a:r>
          </a:p>
          <a:p>
            <a:pPr marL="342900" indent="-342900">
              <a:spcBef>
                <a:spcPts val="0"/>
              </a:spcBef>
              <a:spcAft>
                <a:spcPts val="1300"/>
              </a:spcAft>
              <a:buFont typeface="+mj-lt"/>
              <a:buAutoNum type="arabicPeriod"/>
            </a:pPr>
            <a:endParaRPr lang="en-US" altLang="en-US" sz="1300" dirty="0">
              <a:solidFill>
                <a:srgbClr val="FF0000"/>
              </a:solidFill>
              <a:latin typeface="+mj-lt"/>
              <a:ea typeface="Open Sans" panose="020B0606030504020204" pitchFamily="34" charset="0"/>
              <a:cs typeface="Open Sans" panose="020B0606030504020204" pitchFamily="34" charset="0"/>
            </a:endParaRP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3</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04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dirty="0">
                <a:latin typeface="+mj-lt"/>
              </a:rPr>
              <a:t>Medidas de precaución</a:t>
            </a:r>
          </a:p>
        </p:txBody>
      </p:sp>
      <p:sp>
        <p:nvSpPr>
          <p:cNvPr id="67586" name="Content Placeholder 2"/>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2900" indent="-342900">
              <a:spcBef>
                <a:spcPct val="0"/>
              </a:spcBef>
              <a:spcAft>
                <a:spcPts val="1600"/>
              </a:spcAft>
              <a:defRPr/>
            </a:pPr>
            <a:r>
              <a:rPr lang="es-ES_tradnl" altLang="en-US" dirty="0">
                <a:solidFill>
                  <a:srgbClr val="3D3D3D"/>
                </a:solidFill>
                <a:latin typeface="+mj-lt"/>
              </a:rPr>
              <a:t>Apagar los equipos y los aparatos eléctricos innecesarios. </a:t>
            </a:r>
          </a:p>
          <a:p>
            <a:pPr marL="342900" indent="-342900">
              <a:spcBef>
                <a:spcPct val="0"/>
              </a:spcBef>
              <a:spcAft>
                <a:spcPts val="600"/>
              </a:spcAft>
              <a:defRPr/>
            </a:pPr>
            <a:r>
              <a:rPr lang="es-ES_tradnl" altLang="en-US" dirty="0">
                <a:solidFill>
                  <a:srgbClr val="3D3D3D"/>
                </a:solidFill>
                <a:latin typeface="+mj-lt"/>
              </a:rPr>
              <a:t>Apagar y vaciar lo siguiente: </a:t>
            </a:r>
          </a:p>
          <a:p>
            <a:pPr marL="682625" lvl="1" indent="-341313">
              <a:spcBef>
                <a:spcPct val="0"/>
              </a:spcBef>
              <a:spcAft>
                <a:spcPts val="400"/>
              </a:spcAft>
              <a:buFont typeface="Tahoma" panose="020B0604030504040204" pitchFamily="34" charset="0"/>
              <a:buChar char="‒"/>
              <a:defRPr/>
            </a:pPr>
            <a:r>
              <a:rPr lang="es-ES_tradnl" altLang="en-US" dirty="0">
                <a:solidFill>
                  <a:srgbClr val="3D3D3D"/>
                </a:solidFill>
                <a:latin typeface="+mj-lt"/>
              </a:rPr>
              <a:t>Sistema de extinción de incendios </a:t>
            </a:r>
          </a:p>
          <a:p>
            <a:pPr marL="682625" lvl="1" indent="-341313">
              <a:spcBef>
                <a:spcPct val="0"/>
              </a:spcBef>
              <a:spcAft>
                <a:spcPts val="400"/>
              </a:spcAft>
              <a:buFont typeface="Tahoma" panose="020B0604030504040204" pitchFamily="34" charset="0"/>
              <a:buChar char="‒"/>
              <a:defRPr/>
            </a:pPr>
            <a:r>
              <a:rPr lang="es-ES_tradnl" altLang="en-US" dirty="0">
                <a:solidFill>
                  <a:srgbClr val="3D3D3D"/>
                </a:solidFill>
                <a:latin typeface="+mj-lt"/>
              </a:rPr>
              <a:t>Hidrantes </a:t>
            </a:r>
          </a:p>
          <a:p>
            <a:pPr marL="682625" lvl="1" indent="-341313">
              <a:spcBef>
                <a:spcPct val="0"/>
              </a:spcBef>
              <a:spcAft>
                <a:spcPts val="400"/>
              </a:spcAft>
              <a:buFont typeface="Tahoma" panose="020B0604030504040204" pitchFamily="34" charset="0"/>
              <a:buChar char="‒"/>
              <a:defRPr/>
            </a:pPr>
            <a:r>
              <a:rPr lang="es-ES_tradnl" altLang="en-US" dirty="0">
                <a:solidFill>
                  <a:srgbClr val="3D3D3D"/>
                </a:solidFill>
                <a:latin typeface="+mj-lt"/>
              </a:rPr>
              <a:t>Líneas de agua potable </a:t>
            </a:r>
          </a:p>
          <a:p>
            <a:pPr marL="682625" lvl="1" indent="-341313">
              <a:spcBef>
                <a:spcPct val="0"/>
              </a:spcBef>
              <a:spcAft>
                <a:spcPts val="1200"/>
              </a:spcAft>
              <a:buFont typeface="Tahoma" panose="020B0604030504040204" pitchFamily="34" charset="0"/>
              <a:buChar char="‒"/>
              <a:defRPr/>
            </a:pPr>
            <a:r>
              <a:rPr lang="es-ES_tradnl" altLang="en-US" dirty="0">
                <a:solidFill>
                  <a:srgbClr val="3D3D3D"/>
                </a:solidFill>
                <a:latin typeface="+mj-lt"/>
              </a:rPr>
              <a:t>Baños</a:t>
            </a:r>
          </a:p>
          <a:p>
            <a:pPr marL="342900" indent="-342900">
              <a:spcBef>
                <a:spcPct val="0"/>
              </a:spcBef>
              <a:spcAft>
                <a:spcPts val="1600"/>
              </a:spcAft>
              <a:defRPr/>
            </a:pPr>
            <a:r>
              <a:rPr lang="es-ES_tradnl" altLang="en-US" dirty="0">
                <a:solidFill>
                  <a:srgbClr val="3D3D3D"/>
                </a:solidFill>
                <a:latin typeface="+mj-lt"/>
              </a:rPr>
              <a:t>Añadir anticongelante no tóxico a los desagües. </a:t>
            </a:r>
          </a:p>
          <a:p>
            <a:pPr marL="342900" indent="-342900">
              <a:spcBef>
                <a:spcPct val="0"/>
              </a:spcBef>
              <a:spcAft>
                <a:spcPts val="1600"/>
              </a:spcAft>
              <a:defRPr/>
            </a:pPr>
            <a:r>
              <a:rPr lang="es-ES_tradnl" altLang="en-US" dirty="0">
                <a:solidFill>
                  <a:srgbClr val="3D3D3D"/>
                </a:solidFill>
                <a:latin typeface="+mj-lt"/>
              </a:rPr>
              <a:t>Mover los equipos que contienen líquidos que podrían congelar.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476" y="1066799"/>
            <a:ext cx="2904394" cy="4371163"/>
          </a:xfrm>
          <a:prstGeom prst="rect">
            <a:avLst/>
          </a:prstGeom>
        </p:spPr>
      </p:pic>
      <p:sp>
        <p:nvSpPr>
          <p:cNvPr id="5" name="Rectangle 4"/>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3 </a:t>
            </a:r>
            <a:r>
              <a:rPr lang="en-US" altLang="en-US" sz="1000" kern="0">
                <a:solidFill>
                  <a:srgbClr val="FA834E"/>
                </a:solidFill>
                <a:latin typeface="+mj-lt"/>
                <a:ea typeface="Open Sans" panose="020B0606030504020204" pitchFamily="34" charset="0"/>
                <a:cs typeface="Open Sans" panose="020B0606030504020204" pitchFamily="34" charset="0"/>
              </a:rPr>
              <a:t>    Fallo eléctrico prolongado</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bwMode="auto">
          <a:xfrm>
            <a:off x="320676" y="457200"/>
            <a:ext cx="6019800" cy="8659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dirty="0">
                <a:latin typeface="+mj-lt"/>
              </a:rPr>
              <a:t>Cuando vuelve la energía</a:t>
            </a:r>
            <a:endParaRPr lang="es-ES_tradnl" altLang="en-US" dirty="0">
              <a:latin typeface="+mj-lt"/>
            </a:endParaRPr>
          </a:p>
        </p:txBody>
      </p:sp>
      <p:sp>
        <p:nvSpPr>
          <p:cNvPr id="39939" name="Content Placeholder 2"/>
          <p:cNvSpPr>
            <a:spLocks noGrp="1"/>
          </p:cNvSpPr>
          <p:nvPr>
            <p:ph idx="1"/>
          </p:nvPr>
        </p:nvSpPr>
        <p:spPr bwMode="auto">
          <a:xfrm>
            <a:off x="320674" y="1371600"/>
            <a:ext cx="5561807" cy="4224232"/>
          </a:xfrm>
          <a:extLst>
            <a:ext uri="{909E8E84-426E-40dd-AFC4-6F175D3DCCD1}"/>
            <a:ext uri="{91240B29-F687-4f45-9708-019B960494DF}"/>
          </a:extLst>
        </p:spPr>
        <p:txBody>
          <a:bodyPr vert="horz" wrap="square" numCol="1" anchor="t" anchorCtr="0" compatLnSpc="1">
            <a:prstTxWarp prst="textNoShape">
              <a:avLst/>
            </a:prstTxWarp>
          </a:bodyPr>
          <a:lstStyle/>
          <a:p>
            <a:pPr marL="341313" indent="-341313">
              <a:spcAft>
                <a:spcPts val="1600"/>
              </a:spcAft>
              <a:defRPr/>
            </a:pPr>
            <a:r>
              <a:rPr lang="es-ES_tradnl" dirty="0">
                <a:latin typeface="+mj-lt"/>
              </a:rPr>
              <a:t>El </a:t>
            </a:r>
            <a:r>
              <a:rPr lang="es-ES_tradnl" dirty="0">
                <a:solidFill>
                  <a:srgbClr val="3D3D3D"/>
                </a:solidFill>
                <a:latin typeface="+mj-lt"/>
              </a:rPr>
              <a:t>equipo electrónico debe alcanzar la temperatura ambiente antes de energizar. </a:t>
            </a:r>
          </a:p>
          <a:p>
            <a:pPr marL="341313" indent="-341313">
              <a:spcBef>
                <a:spcPts val="0"/>
              </a:spcBef>
              <a:spcAft>
                <a:spcPts val="1600"/>
              </a:spcAft>
              <a:defRPr/>
            </a:pPr>
            <a:r>
              <a:rPr lang="es-ES_tradnl" dirty="0">
                <a:solidFill>
                  <a:srgbClr val="3D3D3D"/>
                </a:solidFill>
                <a:latin typeface="+mj-lt"/>
              </a:rPr>
              <a:t>Revise las tuberías de fuego y de agua en busca de fugas.</a:t>
            </a:r>
          </a:p>
          <a:p>
            <a:pPr>
              <a:defRPr/>
            </a:pPr>
            <a:endParaRPr lang="es-ES_tradnl" dirty="0">
              <a:solidFill>
                <a:srgbClr val="3D3D3D"/>
              </a:solidFill>
              <a:latin typeface="+mj-lt"/>
            </a:endParaRPr>
          </a:p>
        </p:txBody>
      </p:sp>
      <p:pic>
        <p:nvPicPr>
          <p:cNvPr id="2" name="Picture 1"/>
          <p:cNvPicPr>
            <a:picLocks noChangeAspect="1"/>
          </p:cNvPicPr>
          <p:nvPr/>
        </p:nvPicPr>
        <p:blipFill rotWithShape="1">
          <a:blip r:embed="rId3"/>
          <a:srcRect t="8507" r="21344" b="178"/>
          <a:stretch/>
        </p:blipFill>
        <p:spPr bwMode="auto">
          <a:xfrm>
            <a:off x="6441282" y="28575"/>
            <a:ext cx="3342482"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3 </a:t>
            </a:r>
            <a:r>
              <a:rPr lang="en-US" altLang="en-US" sz="1000" kern="0">
                <a:solidFill>
                  <a:srgbClr val="FA834E"/>
                </a:solidFill>
                <a:latin typeface="+mj-lt"/>
                <a:ea typeface="Open Sans" panose="020B0606030504020204" pitchFamily="34" charset="0"/>
                <a:cs typeface="Open Sans" panose="020B0606030504020204" pitchFamily="34" charset="0"/>
              </a:rPr>
              <a:t>    Fallo eléctrico prolongado</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eaLnBrk="1" hangingPunct="1"/>
            <a:r>
              <a:rPr lang="en-US" altLang="en-US" dirty="0" err="1">
                <a:latin typeface="+mj-lt"/>
              </a:rPr>
              <a:t>Derrames</a:t>
            </a:r>
            <a:r>
              <a:rPr lang="en-US" altLang="en-US" dirty="0">
                <a:latin typeface="+mj-lt"/>
              </a:rPr>
              <a:t> </a:t>
            </a:r>
            <a:r>
              <a:rPr lang="en-US" altLang="en-US" dirty="0" err="1">
                <a:latin typeface="+mj-lt"/>
              </a:rPr>
              <a:t>químicos</a:t>
            </a:r>
            <a:r>
              <a:rPr lang="en-US" altLang="en-US" dirty="0">
                <a:latin typeface="+mj-lt"/>
              </a:rPr>
              <a:t> </a:t>
            </a:r>
            <a:endParaRPr lang="en-US" altLang="en-US" b="1" dirty="0">
              <a:latin typeface="+mj-lt"/>
            </a:endParaRP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Lo que </a:t>
            </a:r>
            <a:r>
              <a:rPr lang="en-US" sz="1300" b="1" dirty="0" err="1">
                <a:solidFill>
                  <a:srgbClr val="E65F25"/>
                </a:solidFill>
                <a:latin typeface="+mj-lt"/>
                <a:ea typeface="Open Sans" panose="020B0606030504020204" pitchFamily="34" charset="0"/>
                <a:cs typeface="Open Sans" panose="020B0606030504020204" pitchFamily="34" charset="0"/>
              </a:rPr>
              <a:t>necesita</a:t>
            </a:r>
            <a:r>
              <a:rPr lang="en-US" sz="1300" b="1" dirty="0">
                <a:solidFill>
                  <a:srgbClr val="E65F25"/>
                </a:solidFill>
                <a:latin typeface="+mj-lt"/>
                <a:ea typeface="Open Sans" panose="020B0606030504020204" pitchFamily="34" charset="0"/>
                <a:cs typeface="Open Sans" panose="020B0606030504020204" pitchFamily="34" charset="0"/>
              </a:rPr>
              <a:t> saber:</a:t>
            </a:r>
          </a:p>
          <a:p>
            <a:pPr marL="342900" indent="-342900">
              <a:spcBef>
                <a:spcPts val="0"/>
              </a:spcBef>
              <a:spcAft>
                <a:spcPts val="1300"/>
              </a:spcAft>
              <a:buFont typeface="+mj-lt"/>
              <a:buAutoNum type="arabicPeriod"/>
            </a:pPr>
            <a:r>
              <a:rPr lang="en-US" altLang="en-US" sz="1300" dirty="0" err="1">
                <a:solidFill>
                  <a:srgbClr val="3D3D3D"/>
                </a:solidFill>
                <a:latin typeface="+mj-lt"/>
                <a:ea typeface="Open Sans" panose="020B0606030504020204" pitchFamily="34" charset="0"/>
                <a:cs typeface="Open Sans" panose="020B0606030504020204" pitchFamily="34" charset="0"/>
              </a:rPr>
              <a:t>Procedimientos</a:t>
            </a:r>
            <a:r>
              <a:rPr lang="en-US" altLang="en-US" sz="1300" dirty="0">
                <a:solidFill>
                  <a:srgbClr val="3D3D3D"/>
                </a:solidFill>
                <a:latin typeface="+mj-lt"/>
                <a:ea typeface="Open Sans" panose="020B0606030504020204" pitchFamily="34" charset="0"/>
                <a:cs typeface="Open Sans" panose="020B0606030504020204" pitchFamily="34" charset="0"/>
              </a:rPr>
              <a:t> para </a:t>
            </a:r>
            <a:r>
              <a:rPr lang="en-US" altLang="en-US" sz="1300" dirty="0" err="1">
                <a:solidFill>
                  <a:srgbClr val="3D3D3D"/>
                </a:solidFill>
                <a:latin typeface="+mj-lt"/>
                <a:ea typeface="Open Sans" panose="020B0606030504020204" pitchFamily="34" charset="0"/>
                <a:cs typeface="Open Sans" panose="020B0606030504020204" pitchFamily="34" charset="0"/>
              </a:rPr>
              <a:t>grandes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derrames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químicos</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342900" indent="-342900">
              <a:spcBef>
                <a:spcPts val="0"/>
              </a:spcBef>
              <a:spcAft>
                <a:spcPts val="1300"/>
              </a:spcAft>
              <a:buFont typeface="+mj-lt"/>
              <a:buAutoNum type="arabicPeriod"/>
            </a:pPr>
            <a:r>
              <a:rPr lang="en-US" altLang="en-US" sz="1300" dirty="0" err="1">
                <a:solidFill>
                  <a:srgbClr val="3D3D3D"/>
                </a:solidFill>
                <a:latin typeface="+mj-lt"/>
                <a:ea typeface="Open Sans" panose="020B0606030504020204" pitchFamily="34" charset="0"/>
                <a:cs typeface="Open Sans" panose="020B0606030504020204" pitchFamily="34" charset="0"/>
              </a:rPr>
              <a:t>Procedimientos</a:t>
            </a:r>
            <a:r>
              <a:rPr lang="en-US" altLang="en-US" sz="1300" dirty="0">
                <a:solidFill>
                  <a:srgbClr val="3D3D3D"/>
                </a:solidFill>
                <a:latin typeface="+mj-lt"/>
                <a:ea typeface="Open Sans" panose="020B0606030504020204" pitchFamily="34" charset="0"/>
                <a:cs typeface="Open Sans" panose="020B0606030504020204" pitchFamily="34" charset="0"/>
              </a:rPr>
              <a:t> para </a:t>
            </a:r>
            <a:r>
              <a:rPr lang="en-US" altLang="en-US" sz="1300" dirty="0" err="1">
                <a:solidFill>
                  <a:srgbClr val="3D3D3D"/>
                </a:solidFill>
                <a:latin typeface="+mj-lt"/>
                <a:ea typeface="Open Sans" panose="020B0606030504020204" pitchFamily="34" charset="0"/>
                <a:cs typeface="Open Sans" panose="020B0606030504020204" pitchFamily="34" charset="0"/>
              </a:rPr>
              <a:t>pequeños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derrames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químicos</a:t>
            </a:r>
            <a:endParaRPr lang="en-US" altLang="en-US" sz="1300" dirty="0">
              <a:solidFill>
                <a:srgbClr val="3D3D3D"/>
              </a:solidFill>
              <a:latin typeface="+mj-lt"/>
              <a:ea typeface="Open Sans" panose="020B0606030504020204" pitchFamily="34" charset="0"/>
              <a:cs typeface="Open Sans" panose="020B0606030504020204" pitchFamily="34" charset="0"/>
            </a:endParaRP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4</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96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bwMode="auto">
          <a:xfrm>
            <a:off x="320675" y="457200"/>
            <a:ext cx="9067799" cy="8659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spcBef>
                <a:spcPts val="0"/>
              </a:spcBef>
              <a:spcAft>
                <a:spcPts val="1200"/>
              </a:spcAft>
              <a:buNone/>
              <a:defRPr/>
            </a:pPr>
            <a:r>
              <a:rPr lang="es-ES_tradnl" dirty="0">
                <a:latin typeface="+mj-lt"/>
              </a:rPr>
              <a:t>Procedimientos para un derrame químico grande</a:t>
            </a:r>
          </a:p>
        </p:txBody>
      </p:sp>
      <p:sp>
        <p:nvSpPr>
          <p:cNvPr id="40963" name="Content Placeholder 2"/>
          <p:cNvSpPr>
            <a:spLocks noGrp="1"/>
          </p:cNvSpPr>
          <p:nvPr>
            <p:ph idx="1"/>
          </p:nvPr>
        </p:nvSpPr>
        <p:spPr bwMode="auto">
          <a:xfrm>
            <a:off x="320674" y="1371600"/>
            <a:ext cx="7847807" cy="4224232"/>
          </a:xfrm>
          <a:extLst>
            <a:ext uri="{909E8E84-426E-40dd-AFC4-6F175D3DCCD1}"/>
            <a:ext uri="{91240B29-F687-4f45-9708-019B960494DF}"/>
          </a:extLst>
        </p:spPr>
        <p:txBody>
          <a:bodyPr vert="horz" wrap="square" numCol="1" anchor="t" anchorCtr="0" compatLnSpc="1">
            <a:prstTxWarp prst="textNoShape">
              <a:avLst/>
            </a:prstTxWarp>
          </a:bodyPr>
          <a:lstStyle/>
          <a:p>
            <a:pPr marL="342900" indent="-342900">
              <a:spcBef>
                <a:spcPts val="0"/>
              </a:spcBef>
              <a:spcAft>
                <a:spcPts val="1600"/>
              </a:spcAft>
              <a:defRPr/>
            </a:pPr>
            <a:r>
              <a:rPr lang="es-ES_tradnl" dirty="0">
                <a:solidFill>
                  <a:srgbClr val="3D3D3D"/>
                </a:solidFill>
                <a:latin typeface="+mj-lt"/>
              </a:rPr>
              <a:t>Notificar a la persona designada o al coordinador de emergencias inmediatamente. </a:t>
            </a:r>
          </a:p>
          <a:p>
            <a:pPr marL="342900" indent="-342900">
              <a:spcBef>
                <a:spcPts val="0"/>
              </a:spcBef>
              <a:spcAft>
                <a:spcPts val="1600"/>
              </a:spcAft>
              <a:defRPr/>
            </a:pPr>
            <a:r>
              <a:rPr lang="es-ES_tradnl" dirty="0">
                <a:solidFill>
                  <a:srgbClr val="3D3D3D"/>
                </a:solidFill>
                <a:latin typeface="+mj-lt"/>
              </a:rPr>
              <a:t>Evacuar el edificio como sea necesario. </a:t>
            </a:r>
          </a:p>
          <a:p>
            <a:pPr marL="342900" indent="-342900">
              <a:spcBef>
                <a:spcPts val="0"/>
              </a:spcBef>
              <a:spcAft>
                <a:spcPts val="1600"/>
              </a:spcAft>
              <a:defRPr/>
            </a:pPr>
            <a:r>
              <a:rPr lang="es-ES_tradnl" dirty="0">
                <a:solidFill>
                  <a:srgbClr val="3D3D3D"/>
                </a:solidFill>
                <a:latin typeface="+mj-lt"/>
              </a:rPr>
              <a:t>Asegurar el área. </a:t>
            </a:r>
          </a:p>
          <a:p>
            <a:pPr marL="342900" indent="-342900">
              <a:spcBef>
                <a:spcPts val="0"/>
              </a:spcBef>
              <a:spcAft>
                <a:spcPts val="1600"/>
              </a:spcAft>
              <a:defRPr/>
            </a:pPr>
            <a:r>
              <a:rPr lang="es-ES_tradnl" dirty="0">
                <a:solidFill>
                  <a:srgbClr val="3D3D3D"/>
                </a:solidFill>
                <a:latin typeface="+mj-lt"/>
              </a:rPr>
              <a:t>Ayudar al personal lesionado. </a:t>
            </a:r>
          </a:p>
          <a:p>
            <a:pPr marL="342900" indent="-342900">
              <a:spcBef>
                <a:spcPts val="0"/>
              </a:spcBef>
              <a:spcAft>
                <a:spcPts val="1600"/>
              </a:spcAft>
              <a:defRPr/>
            </a:pPr>
            <a:r>
              <a:rPr lang="es-ES_tradnl" dirty="0">
                <a:solidFill>
                  <a:srgbClr val="3D3D3D"/>
                </a:solidFill>
                <a:latin typeface="+mj-lt"/>
              </a:rPr>
              <a:t>Llamar al número de emergencia médica si es necesario. </a:t>
            </a:r>
          </a:p>
          <a:p>
            <a:pPr marL="342900" indent="-342900">
              <a:spcBef>
                <a:spcPts val="0"/>
              </a:spcBef>
              <a:spcAft>
                <a:spcPts val="1600"/>
              </a:spcAft>
              <a:defRPr/>
            </a:pPr>
            <a:r>
              <a:rPr lang="es-ES_tradnl" dirty="0">
                <a:solidFill>
                  <a:srgbClr val="3D3D3D"/>
                </a:solidFill>
                <a:latin typeface="+mj-lt"/>
              </a:rPr>
              <a:t>Comenzar a contener el derrame sólo si tiene la capacitación y la autorización. </a:t>
            </a:r>
          </a:p>
          <a:p>
            <a:pPr marL="342900" indent="-342900">
              <a:spcBef>
                <a:spcPts val="0"/>
              </a:spcBef>
              <a:spcAft>
                <a:spcPts val="1600"/>
              </a:spcAft>
              <a:defRPr/>
            </a:pPr>
            <a:r>
              <a:rPr lang="es-ES_tradnl" dirty="0">
                <a:solidFill>
                  <a:srgbClr val="3D3D3D"/>
                </a:solidFill>
                <a:latin typeface="+mj-lt"/>
              </a:rPr>
              <a:t>Activar los procedimientos para la limpieza de derrames.</a:t>
            </a:r>
          </a:p>
        </p:txBody>
      </p:sp>
      <p:sp>
        <p:nvSpPr>
          <p:cNvPr id="4" name="Rectangle 3"/>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4 </a:t>
            </a:r>
            <a:r>
              <a:rPr lang="en-US" altLang="en-US" sz="1000" kern="0">
                <a:solidFill>
                  <a:srgbClr val="FA834E"/>
                </a:solidFill>
                <a:latin typeface="+mj-lt"/>
                <a:ea typeface="Open Sans" panose="020B0606030504020204" pitchFamily="34" charset="0"/>
                <a:cs typeface="Open Sans" panose="020B0606030504020204" pitchFamily="34" charset="0"/>
              </a:rPr>
              <a:t>    Derrames químicos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bwMode="auto">
          <a:xfrm>
            <a:off x="320675" y="457200"/>
            <a:ext cx="9067799" cy="8659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 altLang="en-US" sz="2400" dirty="0">
                <a:latin typeface="+mj-lt"/>
              </a:rPr>
              <a:t>Procedimientos para un derrame químico pequeño</a:t>
            </a:r>
            <a:endParaRPr lang="es-ES_tradnl" altLang="en-US" sz="2400" dirty="0">
              <a:latin typeface="+mj-lt"/>
            </a:endParaRPr>
          </a:p>
        </p:txBody>
      </p:sp>
      <p:sp>
        <p:nvSpPr>
          <p:cNvPr id="60419" name="Content Placeholder 2"/>
          <p:cNvSpPr>
            <a:spLocks noGrp="1"/>
          </p:cNvSpPr>
          <p:nvPr>
            <p:ph idx="1"/>
          </p:nvPr>
        </p:nvSpPr>
        <p:spPr bwMode="auto">
          <a:xfrm>
            <a:off x="320674" y="1371600"/>
            <a:ext cx="5409407" cy="4224232"/>
          </a:xfrm>
          <a:extLst>
            <a:ext uri="{909E8E84-426E-40dd-AFC4-6F175D3DCCD1}"/>
            <a:ext uri="{91240B29-F687-4f45-9708-019B960494DF}"/>
          </a:extLst>
        </p:spPr>
        <p:txBody>
          <a:bodyPr vert="horz" wrap="square" numCol="1" anchor="t" anchorCtr="0" compatLnSpc="1">
            <a:prstTxWarp prst="textNoShape">
              <a:avLst/>
            </a:prstTxWarp>
          </a:bodyPr>
          <a:lstStyle/>
          <a:p>
            <a:pPr marL="341313" indent="-341313">
              <a:spcBef>
                <a:spcPct val="0"/>
              </a:spcBef>
              <a:spcAft>
                <a:spcPts val="1600"/>
              </a:spcAft>
              <a:defRPr/>
            </a:pPr>
            <a:r>
              <a:rPr lang="es-ES" dirty="0">
                <a:solidFill>
                  <a:srgbClr val="3D3D3D"/>
                </a:solidFill>
                <a:latin typeface="+mj-lt"/>
              </a:rPr>
              <a:t>Notificar a la persona designada o al coordinador de emergencias inmediatamente. </a:t>
            </a:r>
          </a:p>
          <a:p>
            <a:pPr marL="341313" indent="-341313">
              <a:spcBef>
                <a:spcPct val="0"/>
              </a:spcBef>
              <a:spcAft>
                <a:spcPts val="1600"/>
              </a:spcAft>
              <a:defRPr/>
            </a:pPr>
            <a:r>
              <a:rPr lang="es-ES" dirty="0">
                <a:solidFill>
                  <a:srgbClr val="3D3D3D"/>
                </a:solidFill>
                <a:latin typeface="+mj-lt"/>
              </a:rPr>
              <a:t>Asegurar el área con cinta de advertencia o conos. </a:t>
            </a:r>
          </a:p>
          <a:p>
            <a:pPr marL="341313" indent="-341313">
              <a:spcBef>
                <a:spcPct val="0"/>
              </a:spcBef>
              <a:spcAft>
                <a:spcPts val="1600"/>
              </a:spcAft>
              <a:defRPr/>
            </a:pPr>
            <a:r>
              <a:rPr lang="es-ES" dirty="0">
                <a:solidFill>
                  <a:srgbClr val="3D3D3D"/>
                </a:solidFill>
                <a:latin typeface="+mj-lt"/>
              </a:rPr>
              <a:t>Revisar los procedimientos para la limpieza de derrames. </a:t>
            </a:r>
          </a:p>
          <a:p>
            <a:pPr marL="341313" indent="-341313">
              <a:spcBef>
                <a:spcPct val="0"/>
              </a:spcBef>
              <a:spcAft>
                <a:spcPts val="1600"/>
              </a:spcAft>
              <a:defRPr/>
            </a:pPr>
            <a:r>
              <a:rPr lang="es-ES" dirty="0">
                <a:solidFill>
                  <a:srgbClr val="3D3D3D"/>
                </a:solidFill>
                <a:latin typeface="+mj-lt"/>
              </a:rPr>
              <a:t>Manipular el derrame de acuerdo con la SDS</a:t>
            </a:r>
            <a:r>
              <a:rPr lang="en-US" dirty="0">
                <a:solidFill>
                  <a:srgbClr val="3D3D3D"/>
                </a:solidFill>
                <a:latin typeface="+mj-lt"/>
              </a:rPr>
              <a:t>.</a:t>
            </a:r>
          </a:p>
        </p:txBody>
      </p:sp>
      <p:pic>
        <p:nvPicPr>
          <p:cNvPr id="2" name="Picture 1"/>
          <p:cNvPicPr>
            <a:picLocks noChangeAspect="1"/>
          </p:cNvPicPr>
          <p:nvPr/>
        </p:nvPicPr>
        <p:blipFill rotWithShape="1">
          <a:blip r:embed="rId3"/>
          <a:srcRect l="-1" r="-1"/>
          <a:stretch/>
        </p:blipFill>
        <p:spPr>
          <a:xfrm>
            <a:off x="6340475" y="1447800"/>
            <a:ext cx="3053556" cy="2035704"/>
          </a:xfrm>
          <a:prstGeom prst="rect">
            <a:avLst/>
          </a:prstGeom>
          <a:effectLst/>
        </p:spPr>
      </p:pic>
      <p:sp>
        <p:nvSpPr>
          <p:cNvPr id="7" name="Rectangle 6"/>
          <p:cNvSpPr/>
          <p:nvPr/>
        </p:nvSpPr>
        <p:spPr>
          <a:xfrm>
            <a:off x="6340475" y="3810000"/>
            <a:ext cx="3443287" cy="990600"/>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a:spLocks noChangeArrowheads="1"/>
          </p:cNvSpPr>
          <p:nvPr/>
        </p:nvSpPr>
        <p:spPr bwMode="auto">
          <a:xfrm>
            <a:off x="7025481" y="3962400"/>
            <a:ext cx="243919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ES" altLang="en-US" sz="1300" i="1" dirty="0">
                <a:solidFill>
                  <a:srgbClr val="3D3D3D"/>
                </a:solidFill>
                <a:latin typeface="+mj-lt"/>
                <a:ea typeface="Open Sans" panose="020B0606030504020204" pitchFamily="34" charset="0"/>
                <a:cs typeface="Open Sans" panose="020B0606030504020204" pitchFamily="34" charset="0"/>
              </a:rPr>
              <a:t>Incluso los derrames pequeños se deben manejar de una manera segura.</a:t>
            </a:r>
          </a:p>
        </p:txBody>
      </p:sp>
      <p:sp>
        <p:nvSpPr>
          <p:cNvPr id="9" name="Title 5"/>
          <p:cNvSpPr txBox="1">
            <a:spLocks/>
          </p:cNvSpPr>
          <p:nvPr/>
        </p:nvSpPr>
        <p:spPr>
          <a:xfrm rot="781729">
            <a:off x="6448167" y="3839333"/>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10" name="Rectangle 9"/>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4 </a:t>
            </a:r>
            <a:r>
              <a:rPr lang="en-US" altLang="en-US" sz="1000" kern="0">
                <a:solidFill>
                  <a:srgbClr val="FA834E"/>
                </a:solidFill>
                <a:latin typeface="+mj-lt"/>
                <a:ea typeface="Open Sans" panose="020B0606030504020204" pitchFamily="34" charset="0"/>
                <a:cs typeface="Open Sans" panose="020B0606030504020204" pitchFamily="34" charset="0"/>
              </a:rPr>
              <a:t>    Derrames químicos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eaLnBrk="1" hangingPunct="1"/>
            <a:r>
              <a:rPr lang="es-ES" altLang="en-US" dirty="0">
                <a:latin typeface="+mj-lt"/>
              </a:rPr>
              <a:t>Amenazas de bomba por teléfono</a:t>
            </a:r>
            <a:endParaRPr lang="en-US" altLang="en-US" b="1" dirty="0">
              <a:latin typeface="+mj-lt"/>
            </a:endParaRP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Lo que </a:t>
            </a:r>
            <a:r>
              <a:rPr lang="en-US" sz="1300" b="1" dirty="0" err="1">
                <a:solidFill>
                  <a:srgbClr val="E65F25"/>
                </a:solidFill>
                <a:latin typeface="+mj-lt"/>
                <a:ea typeface="Open Sans" panose="020B0606030504020204" pitchFamily="34" charset="0"/>
                <a:cs typeface="Open Sans" panose="020B0606030504020204" pitchFamily="34" charset="0"/>
              </a:rPr>
              <a:t>necesita</a:t>
            </a:r>
            <a:r>
              <a:rPr lang="en-US" sz="1300" b="1" dirty="0">
                <a:solidFill>
                  <a:srgbClr val="E65F25"/>
                </a:solidFill>
                <a:latin typeface="+mj-lt"/>
                <a:ea typeface="Open Sans" panose="020B0606030504020204" pitchFamily="34" charset="0"/>
                <a:cs typeface="Open Sans" panose="020B0606030504020204" pitchFamily="34" charset="0"/>
              </a:rPr>
              <a:t> saber:</a:t>
            </a:r>
          </a:p>
          <a:p>
            <a:pPr marL="342900" indent="-342900">
              <a:spcBef>
                <a:spcPts val="0"/>
              </a:spcBef>
              <a:spcAft>
                <a:spcPts val="1300"/>
              </a:spcAft>
              <a:buFont typeface="+mj-lt"/>
              <a:buAutoNum type="arabicPeriod"/>
            </a:pPr>
            <a:r>
              <a:rPr lang="es-ES" altLang="en-US" sz="1300" dirty="0">
                <a:solidFill>
                  <a:srgbClr val="3D3D3D"/>
                </a:solidFill>
                <a:latin typeface="+mj-lt"/>
                <a:ea typeface="Open Sans" panose="020B0606030504020204" pitchFamily="34" charset="0"/>
                <a:cs typeface="Open Sans" panose="020B0606030504020204" pitchFamily="34" charset="0"/>
              </a:rPr>
              <a:t>Como manejar una llamada de amenaza</a:t>
            </a:r>
          </a:p>
          <a:p>
            <a:pPr marL="342900" indent="-342900">
              <a:spcBef>
                <a:spcPts val="0"/>
              </a:spcBef>
              <a:spcAft>
                <a:spcPts val="1300"/>
              </a:spcAft>
              <a:buFont typeface="+mj-lt"/>
              <a:buAutoNum type="arabicPeriod"/>
            </a:pPr>
            <a:r>
              <a:rPr lang="es-ES" altLang="en-US" sz="1300" dirty="0">
                <a:solidFill>
                  <a:srgbClr val="3D3D3D"/>
                </a:solidFill>
                <a:latin typeface="+mj-lt"/>
                <a:ea typeface="Open Sans" panose="020B0606030504020204" pitchFamily="34" charset="0"/>
                <a:cs typeface="Open Sans" panose="020B0606030504020204" pitchFamily="34" charset="0"/>
              </a:rPr>
              <a:t>Pasos a seguir después de la llamada</a:t>
            </a: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5</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16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xfrm>
            <a:off x="320675" y="457200"/>
            <a:ext cx="9067799" cy="8659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 altLang="en-US" dirty="0">
                <a:latin typeface="+mj-lt"/>
              </a:rPr>
              <a:t>Manejo de una amenaza de bomba por teléfono</a:t>
            </a:r>
            <a:endParaRPr lang="en-US" altLang="en-US" dirty="0">
              <a:solidFill>
                <a:srgbClr val="4A72A8"/>
              </a:solidFill>
              <a:latin typeface="+mj-lt"/>
            </a:endParaRPr>
          </a:p>
        </p:txBody>
      </p:sp>
      <p:sp>
        <p:nvSpPr>
          <p:cNvPr id="3" name="Content Placeholder 2"/>
          <p:cNvSpPr>
            <a:spLocks noGrp="1"/>
          </p:cNvSpPr>
          <p:nvPr>
            <p:ph idx="1"/>
          </p:nvPr>
        </p:nvSpPr>
        <p:spPr>
          <a:xfrm>
            <a:off x="320674" y="1371600"/>
            <a:ext cx="4952207" cy="4224232"/>
          </a:xfrm>
        </p:spPr>
        <p:txBody>
          <a:bodyPr/>
          <a:lstStyle/>
          <a:p>
            <a:pPr marL="341313" indent="-341313">
              <a:spcBef>
                <a:spcPts val="0"/>
              </a:spcBef>
              <a:spcAft>
                <a:spcPts val="1600"/>
              </a:spcAft>
              <a:buFont typeface="Tahoma" panose="020B0604030504040204" pitchFamily="34" charset="0"/>
              <a:buChar char="•"/>
              <a:defRPr/>
            </a:pPr>
            <a:r>
              <a:rPr lang="es-ES" dirty="0">
                <a:solidFill>
                  <a:srgbClr val="3D3D3D"/>
                </a:solidFill>
                <a:latin typeface="+mj-lt"/>
              </a:rPr>
              <a:t>Tratar todas las amenazas con seriedad. </a:t>
            </a:r>
          </a:p>
          <a:p>
            <a:pPr marL="341313" indent="-341313">
              <a:spcBef>
                <a:spcPts val="0"/>
              </a:spcBef>
              <a:spcAft>
                <a:spcPts val="1600"/>
              </a:spcAft>
              <a:buFont typeface="Tahoma" panose="020B0604030504040204" pitchFamily="34" charset="0"/>
              <a:buChar char="•"/>
              <a:defRPr/>
            </a:pPr>
            <a:r>
              <a:rPr lang="es-ES" dirty="0">
                <a:solidFill>
                  <a:srgbClr val="3D3D3D"/>
                </a:solidFill>
                <a:latin typeface="+mj-lt"/>
              </a:rPr>
              <a:t>Mantener la calma y ser cortés. </a:t>
            </a:r>
          </a:p>
          <a:p>
            <a:pPr marL="341313" indent="-341313">
              <a:spcBef>
                <a:spcPts val="0"/>
              </a:spcBef>
              <a:spcAft>
                <a:spcPts val="1600"/>
              </a:spcAft>
              <a:buFont typeface="Tahoma" panose="020B0604030504040204" pitchFamily="34" charset="0"/>
              <a:buChar char="•"/>
              <a:defRPr/>
            </a:pPr>
            <a:r>
              <a:rPr lang="es-ES" dirty="0">
                <a:solidFill>
                  <a:srgbClr val="3D3D3D"/>
                </a:solidFill>
                <a:latin typeface="+mj-lt"/>
              </a:rPr>
              <a:t>Escuchar y no interrumpir. </a:t>
            </a:r>
          </a:p>
          <a:p>
            <a:pPr marL="341313" indent="-341313">
              <a:spcBef>
                <a:spcPts val="0"/>
              </a:spcBef>
              <a:spcAft>
                <a:spcPts val="1600"/>
              </a:spcAft>
              <a:buFont typeface="Tahoma" panose="020B0604030504040204" pitchFamily="34" charset="0"/>
              <a:buChar char="•"/>
              <a:defRPr/>
            </a:pPr>
            <a:r>
              <a:rPr lang="es-ES" dirty="0">
                <a:solidFill>
                  <a:srgbClr val="3D3D3D"/>
                </a:solidFill>
                <a:latin typeface="+mj-lt"/>
              </a:rPr>
              <a:t>Asegurarse de que la persona continúe hablando. </a:t>
            </a:r>
          </a:p>
          <a:p>
            <a:pPr marL="341313" indent="-341313">
              <a:spcBef>
                <a:spcPts val="0"/>
              </a:spcBef>
              <a:spcAft>
                <a:spcPts val="1600"/>
              </a:spcAft>
              <a:buFont typeface="Tahoma" panose="020B0604030504040204" pitchFamily="34" charset="0"/>
              <a:buChar char="•"/>
              <a:defRPr/>
            </a:pPr>
            <a:r>
              <a:rPr lang="es-ES" dirty="0">
                <a:solidFill>
                  <a:srgbClr val="3D3D3D"/>
                </a:solidFill>
                <a:latin typeface="+mj-lt"/>
              </a:rPr>
              <a:t>Llenar una lista de verificación con las observaciones. </a:t>
            </a:r>
          </a:p>
          <a:p>
            <a:pPr marL="341313" indent="-341313">
              <a:spcBef>
                <a:spcPts val="0"/>
              </a:spcBef>
              <a:spcAft>
                <a:spcPts val="1600"/>
              </a:spcAft>
              <a:buFont typeface="Tahoma" panose="020B0604030504040204" pitchFamily="34" charset="0"/>
              <a:buChar char="•"/>
              <a:defRPr/>
            </a:pPr>
            <a:r>
              <a:rPr lang="es-ES" dirty="0">
                <a:solidFill>
                  <a:srgbClr val="3D3D3D"/>
                </a:solidFill>
                <a:latin typeface="+mj-lt"/>
              </a:rPr>
              <a:t>Escribir una nota a un colega</a:t>
            </a:r>
            <a:r>
              <a:rPr lang="en-US" dirty="0">
                <a:solidFill>
                  <a:srgbClr val="3D3D3D"/>
                </a:solidFill>
                <a:latin typeface="+mj-lt"/>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225" y="1447800"/>
            <a:ext cx="4286250" cy="2857500"/>
          </a:xfrm>
          <a:prstGeom prst="rect">
            <a:avLst/>
          </a:prstGeom>
        </p:spPr>
      </p:pic>
      <p:sp>
        <p:nvSpPr>
          <p:cNvPr id="7" name="Rectangle 6"/>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5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Amenazas de bomba por teléfono</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 dirty="0">
                <a:latin typeface="+mj-lt"/>
              </a:rPr>
              <a:t>Al final de la llamada</a:t>
            </a:r>
            <a:endParaRPr lang="en-US" altLang="en-US" dirty="0">
              <a:latin typeface="+mj-lt"/>
            </a:endParaRPr>
          </a:p>
        </p:txBody>
      </p:sp>
      <p:sp>
        <p:nvSpPr>
          <p:cNvPr id="3" name="Content Placeholder 2"/>
          <p:cNvSpPr>
            <a:spLocks noGrp="1"/>
          </p:cNvSpPr>
          <p:nvPr>
            <p:ph idx="1"/>
          </p:nvPr>
        </p:nvSpPr>
        <p:spPr>
          <a:xfrm>
            <a:off x="320674" y="1371600"/>
            <a:ext cx="4723607" cy="4224232"/>
          </a:xfrm>
        </p:spPr>
        <p:txBody>
          <a:bodyPr/>
          <a:lstStyle/>
          <a:p>
            <a:pPr marL="341313" indent="-341313">
              <a:spcBef>
                <a:spcPts val="0"/>
              </a:spcBef>
              <a:spcAft>
                <a:spcPts val="1600"/>
              </a:spcAft>
              <a:defRPr/>
            </a:pPr>
            <a:r>
              <a:rPr lang="es-ES" dirty="0">
                <a:solidFill>
                  <a:srgbClr val="3D3D3D"/>
                </a:solidFill>
                <a:latin typeface="+mj-lt"/>
              </a:rPr>
              <a:t>Activar un rastreo de llamada maliciosa. </a:t>
            </a:r>
          </a:p>
          <a:p>
            <a:pPr marL="341313" indent="-341313">
              <a:spcBef>
                <a:spcPts val="0"/>
              </a:spcBef>
              <a:spcAft>
                <a:spcPts val="1600"/>
              </a:spcAft>
              <a:defRPr/>
            </a:pPr>
            <a:r>
              <a:rPr lang="es-ES" dirty="0">
                <a:solidFill>
                  <a:srgbClr val="3D3D3D"/>
                </a:solidFill>
                <a:latin typeface="+mj-lt"/>
              </a:rPr>
              <a:t>Colgar el teléfono y no contestarlo. </a:t>
            </a:r>
          </a:p>
          <a:p>
            <a:pPr marL="341313" indent="-341313">
              <a:spcBef>
                <a:spcPts val="0"/>
              </a:spcBef>
              <a:spcAft>
                <a:spcPts val="1600"/>
              </a:spcAft>
              <a:defRPr/>
            </a:pPr>
            <a:r>
              <a:rPr lang="es-ES" dirty="0">
                <a:solidFill>
                  <a:srgbClr val="3D3D3D"/>
                </a:solidFill>
                <a:latin typeface="+mj-lt"/>
              </a:rPr>
              <a:t>Llamar al personal y proporcionar información. </a:t>
            </a:r>
          </a:p>
          <a:p>
            <a:pPr marL="341313" indent="-341313">
              <a:spcBef>
                <a:spcPts val="0"/>
              </a:spcBef>
              <a:spcAft>
                <a:spcPts val="600"/>
              </a:spcAft>
              <a:defRPr/>
            </a:pPr>
            <a:r>
              <a:rPr lang="es-ES" dirty="0">
                <a:solidFill>
                  <a:srgbClr val="3D3D3D"/>
                </a:solidFill>
                <a:latin typeface="+mj-lt"/>
              </a:rPr>
              <a:t>Si se da una descripción de la ubicación de la bomba</a:t>
            </a:r>
            <a:r>
              <a:rPr lang="en-US" dirty="0">
                <a:solidFill>
                  <a:srgbClr val="3D3D3D"/>
                </a:solidFill>
                <a:latin typeface="+mj-lt"/>
              </a:rPr>
              <a:t>:</a:t>
            </a:r>
          </a:p>
          <a:p>
            <a:pPr marL="685800" indent="-342900">
              <a:spcBef>
                <a:spcPts val="0"/>
              </a:spcBef>
              <a:spcAft>
                <a:spcPts val="300"/>
              </a:spcAft>
              <a:buFont typeface="Tahoma" panose="020B0604030504040204" pitchFamily="34" charset="0"/>
              <a:buChar char="‒"/>
              <a:defRPr/>
            </a:pPr>
            <a:r>
              <a:rPr lang="es-ES" dirty="0">
                <a:solidFill>
                  <a:srgbClr val="3D3D3D"/>
                </a:solidFill>
                <a:latin typeface="+mj-lt"/>
              </a:rPr>
              <a:t>Comunicar esta información. </a:t>
            </a:r>
          </a:p>
          <a:p>
            <a:pPr marL="685800" indent="-342900">
              <a:spcBef>
                <a:spcPts val="0"/>
              </a:spcBef>
              <a:spcAft>
                <a:spcPts val="1200"/>
              </a:spcAft>
              <a:buFont typeface="Tahoma" panose="020B0604030504040204" pitchFamily="34" charset="0"/>
              <a:buChar char="‒"/>
              <a:defRPr/>
            </a:pPr>
            <a:r>
              <a:rPr lang="es-ES" dirty="0">
                <a:solidFill>
                  <a:srgbClr val="3D3D3D"/>
                </a:solidFill>
                <a:latin typeface="+mj-lt"/>
              </a:rPr>
              <a:t>Determinar si la persona que llamó parecía familiarizada con la instalación</a:t>
            </a:r>
            <a:r>
              <a:rPr lang="en-US" dirty="0">
                <a:solidFill>
                  <a:srgbClr val="3D3D3D"/>
                </a:solidFill>
                <a:latin typeface="+mj-lt"/>
              </a:rPr>
              <a:t>.</a:t>
            </a:r>
          </a:p>
          <a:p>
            <a:pPr marL="341313" indent="-341313">
              <a:spcBef>
                <a:spcPts val="0"/>
              </a:spcBef>
              <a:spcAft>
                <a:spcPts val="1600"/>
              </a:spcAft>
              <a:defRPr/>
            </a:pPr>
            <a:r>
              <a:rPr lang="es-ES" dirty="0">
                <a:solidFill>
                  <a:srgbClr val="3D3D3D"/>
                </a:solidFill>
                <a:latin typeface="+mj-lt"/>
              </a:rPr>
              <a:t>Escribir el mensaje. </a:t>
            </a:r>
          </a:p>
          <a:p>
            <a:pPr marL="341313" indent="-341313">
              <a:spcBef>
                <a:spcPts val="0"/>
              </a:spcBef>
              <a:spcAft>
                <a:spcPts val="1600"/>
              </a:spcAft>
              <a:defRPr/>
            </a:pPr>
            <a:r>
              <a:rPr lang="es-ES" dirty="0">
                <a:solidFill>
                  <a:srgbClr val="3D3D3D"/>
                </a:solidFill>
                <a:latin typeface="+mj-lt"/>
              </a:rPr>
              <a:t>Notificar a su supervisor</a:t>
            </a:r>
            <a:r>
              <a:rPr lang="en-US" dirty="0">
                <a:solidFill>
                  <a:srgbClr val="3D3D3D"/>
                </a:solidFill>
                <a:latin typeface="+mj-lt"/>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887" y="1447800"/>
            <a:ext cx="4339622" cy="2897903"/>
          </a:xfrm>
          <a:prstGeom prst="rect">
            <a:avLst/>
          </a:prstGeom>
        </p:spPr>
      </p:pic>
      <p:sp>
        <p:nvSpPr>
          <p:cNvPr id="5" name="Rectangle 4"/>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5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Amenazas de bomba por teléfono</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eaLnBrk="1" hangingPunct="1"/>
            <a:r>
              <a:rPr lang="es-ES" altLang="en-US" dirty="0">
                <a:latin typeface="+mj-lt"/>
              </a:rPr>
              <a:t>Tiempo severo y desastres naturales</a:t>
            </a:r>
            <a:endParaRPr lang="en-US" altLang="en-US" b="1" dirty="0">
              <a:latin typeface="+mj-lt"/>
            </a:endParaRP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Lo que </a:t>
            </a:r>
            <a:r>
              <a:rPr lang="en-US" sz="1300" b="1" dirty="0" err="1">
                <a:solidFill>
                  <a:srgbClr val="E65F25"/>
                </a:solidFill>
                <a:latin typeface="+mj-lt"/>
                <a:ea typeface="Open Sans" panose="020B0606030504020204" pitchFamily="34" charset="0"/>
                <a:cs typeface="Open Sans" panose="020B0606030504020204" pitchFamily="34" charset="0"/>
              </a:rPr>
              <a:t>necesita</a:t>
            </a:r>
            <a:r>
              <a:rPr lang="en-US" sz="1300" b="1" dirty="0">
                <a:solidFill>
                  <a:srgbClr val="E65F25"/>
                </a:solidFill>
                <a:latin typeface="+mj-lt"/>
                <a:ea typeface="Open Sans" panose="020B0606030504020204" pitchFamily="34" charset="0"/>
                <a:cs typeface="Open Sans" panose="020B0606030504020204" pitchFamily="34" charset="0"/>
              </a:rPr>
              <a:t> saber:</a:t>
            </a:r>
          </a:p>
          <a:p>
            <a:pPr marL="342900" indent="-342900">
              <a:spcBef>
                <a:spcPts val="0"/>
              </a:spcBef>
              <a:spcAft>
                <a:spcPts val="300"/>
              </a:spcAft>
              <a:buFont typeface="+mj-lt"/>
              <a:buAutoNum type="arabicPeriod"/>
            </a:pPr>
            <a:r>
              <a:rPr lang="en-US" altLang="en-US" sz="1300" dirty="0" err="1">
                <a:solidFill>
                  <a:srgbClr val="3D3D3D"/>
                </a:solidFill>
                <a:latin typeface="+mj-lt"/>
                <a:ea typeface="Open Sans" panose="020B0606030504020204" pitchFamily="34" charset="0"/>
                <a:cs typeface="Open Sans" panose="020B0606030504020204" pitchFamily="34" charset="0"/>
              </a:rPr>
              <a:t>Procedimientos</a:t>
            </a:r>
            <a:r>
              <a:rPr lang="en-US" altLang="en-US" sz="1300" dirty="0">
                <a:solidFill>
                  <a:srgbClr val="3D3D3D"/>
                </a:solidFill>
                <a:latin typeface="+mj-lt"/>
                <a:ea typeface="Open Sans" panose="020B0606030504020204" pitchFamily="34" charset="0"/>
                <a:cs typeface="Open Sans" panose="020B0606030504020204" pitchFamily="34" charset="0"/>
              </a:rPr>
              <a:t> </a:t>
            </a:r>
            <a:r>
              <a:rPr lang="en-US" altLang="en-US" sz="1300" dirty="0" err="1">
                <a:solidFill>
                  <a:srgbClr val="3D3D3D"/>
                </a:solidFill>
                <a:latin typeface="+mj-lt"/>
                <a:ea typeface="Open Sans" panose="020B0606030504020204" pitchFamily="34" charset="0"/>
                <a:cs typeface="Open Sans" panose="020B0606030504020204" pitchFamily="34" charset="0"/>
              </a:rPr>
              <a:t>generales</a:t>
            </a:r>
            <a:r>
              <a:rPr lang="en-US" altLang="en-US" sz="1300" dirty="0">
                <a:solidFill>
                  <a:srgbClr val="3D3D3D"/>
                </a:solidFill>
                <a:latin typeface="+mj-lt"/>
                <a:ea typeface="Open Sans" panose="020B0606030504020204" pitchFamily="34" charset="0"/>
                <a:cs typeface="Open Sans" panose="020B0606030504020204" pitchFamily="34" charset="0"/>
              </a:rPr>
              <a:t> para:</a:t>
            </a:r>
          </a:p>
          <a:p>
            <a:pPr marL="682625" lvl="1" indent="-341313">
              <a:spcBef>
                <a:spcPts val="0"/>
              </a:spcBef>
              <a:spcAft>
                <a:spcPts val="300"/>
              </a:spcAft>
              <a:buFont typeface="+mj-lt"/>
              <a:buChar char="–"/>
            </a:pPr>
            <a:r>
              <a:rPr lang="en-US" altLang="en-US" sz="1300" dirty="0">
                <a:solidFill>
                  <a:srgbClr val="3D3D3D"/>
                </a:solidFill>
                <a:latin typeface="+mj-lt"/>
                <a:ea typeface="Open Sans" panose="020B0606030504020204" pitchFamily="34" charset="0"/>
                <a:cs typeface="Open Sans" panose="020B0606030504020204" pitchFamily="34" charset="0"/>
              </a:rPr>
              <a:t>Tornados</a:t>
            </a:r>
          </a:p>
          <a:p>
            <a:pPr marL="682625" lvl="1" indent="-341313">
              <a:spcBef>
                <a:spcPts val="0"/>
              </a:spcBef>
              <a:spcAft>
                <a:spcPts val="300"/>
              </a:spcAft>
              <a:buFont typeface="+mj-lt"/>
              <a:buChar char="–"/>
            </a:pPr>
            <a:r>
              <a:rPr lang="en-US" altLang="en-US" sz="1300" dirty="0" err="1">
                <a:solidFill>
                  <a:srgbClr val="3D3D3D"/>
                </a:solidFill>
                <a:latin typeface="+mj-lt"/>
                <a:ea typeface="Open Sans" panose="020B0606030504020204" pitchFamily="34" charset="0"/>
                <a:cs typeface="Open Sans" panose="020B0606030504020204" pitchFamily="34" charset="0"/>
              </a:rPr>
              <a:t>Terremotos</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682625" lvl="1" indent="-341313">
              <a:spcBef>
                <a:spcPts val="0"/>
              </a:spcBef>
              <a:spcAft>
                <a:spcPts val="300"/>
              </a:spcAft>
              <a:buFont typeface="+mj-lt"/>
              <a:buChar char="–"/>
            </a:pPr>
            <a:r>
              <a:rPr lang="en-US" altLang="en-US" sz="1300" dirty="0" err="1">
                <a:solidFill>
                  <a:srgbClr val="3D3D3D"/>
                </a:solidFill>
                <a:latin typeface="+mj-lt"/>
                <a:ea typeface="Open Sans" panose="020B0606030504020204" pitchFamily="34" charset="0"/>
                <a:cs typeface="Open Sans" panose="020B0606030504020204" pitchFamily="34" charset="0"/>
              </a:rPr>
              <a:t>Inundaciones</a:t>
            </a:r>
            <a:r>
              <a:rPr lang="en-US" altLang="en-US" sz="1300" dirty="0">
                <a:solidFill>
                  <a:srgbClr val="3D3D3D"/>
                </a:solidFill>
                <a:latin typeface="+mj-lt"/>
                <a:ea typeface="Open Sans" panose="020B0606030504020204" pitchFamily="34" charset="0"/>
                <a:cs typeface="Open Sans" panose="020B0606030504020204" pitchFamily="34" charset="0"/>
              </a:rPr>
              <a:t> o tsunamis</a:t>
            </a:r>
          </a:p>
          <a:p>
            <a:pPr marL="682625" lvl="1" indent="-341313">
              <a:spcBef>
                <a:spcPts val="0"/>
              </a:spcBef>
              <a:spcAft>
                <a:spcPts val="300"/>
              </a:spcAft>
              <a:buFont typeface="+mj-lt"/>
              <a:buChar char="–"/>
            </a:pPr>
            <a:r>
              <a:rPr lang="en-US" altLang="en-US" sz="1300" dirty="0" err="1">
                <a:solidFill>
                  <a:srgbClr val="3D3D3D"/>
                </a:solidFill>
                <a:latin typeface="+mj-lt"/>
                <a:ea typeface="Open Sans" panose="020B0606030504020204" pitchFamily="34" charset="0"/>
                <a:cs typeface="Open Sans" panose="020B0606030504020204" pitchFamily="34" charset="0"/>
              </a:rPr>
              <a:t>Huracanes</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682625" lvl="1" indent="-341313">
              <a:spcBef>
                <a:spcPts val="0"/>
              </a:spcBef>
              <a:spcAft>
                <a:spcPts val="1300"/>
              </a:spcAft>
              <a:buFont typeface="+mj-lt"/>
              <a:buChar char="–"/>
            </a:pPr>
            <a:r>
              <a:rPr lang="en-US" altLang="en-US" sz="1300" dirty="0" err="1">
                <a:solidFill>
                  <a:srgbClr val="3D3D3D"/>
                </a:solidFill>
                <a:latin typeface="+mj-lt"/>
                <a:ea typeface="Open Sans" panose="020B0606030504020204" pitchFamily="34" charset="0"/>
                <a:cs typeface="Open Sans" panose="020B0606030504020204" pitchFamily="34" charset="0"/>
              </a:rPr>
              <a:t>Tormentas</a:t>
            </a:r>
            <a:r>
              <a:rPr lang="en-US" altLang="en-US" sz="1300" dirty="0">
                <a:solidFill>
                  <a:srgbClr val="3D3D3D"/>
                </a:solidFill>
                <a:latin typeface="+mj-lt"/>
                <a:ea typeface="Open Sans" panose="020B0606030504020204" pitchFamily="34" charset="0"/>
                <a:cs typeface="Open Sans" panose="020B0606030504020204" pitchFamily="34" charset="0"/>
              </a:rPr>
              <a:t> de </a:t>
            </a:r>
            <a:r>
              <a:rPr lang="en-US" altLang="en-US" sz="1300" dirty="0" err="1">
                <a:solidFill>
                  <a:srgbClr val="3D3D3D"/>
                </a:solidFill>
                <a:latin typeface="+mj-lt"/>
                <a:ea typeface="Open Sans" panose="020B0606030504020204" pitchFamily="34" charset="0"/>
                <a:cs typeface="Open Sans" panose="020B0606030504020204" pitchFamily="34" charset="0"/>
              </a:rPr>
              <a:t>nieve</a:t>
            </a: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342900" indent="-342900">
              <a:spcBef>
                <a:spcPts val="0"/>
              </a:spcBef>
              <a:spcAft>
                <a:spcPts val="1300"/>
              </a:spcAft>
              <a:buFont typeface="+mj-lt"/>
              <a:buAutoNum type="arabicPeriod"/>
            </a:pPr>
            <a:r>
              <a:rPr lang="es-ES" altLang="en-US" sz="1300" dirty="0">
                <a:solidFill>
                  <a:srgbClr val="3D3D3D"/>
                </a:solidFill>
                <a:latin typeface="+mj-lt"/>
                <a:ea typeface="Open Sans" panose="020B0606030504020204" pitchFamily="34" charset="0"/>
                <a:cs typeface="Open Sans" panose="020B0606030504020204" pitchFamily="34" charset="0"/>
              </a:rPr>
              <a:t>Cómo mantenerse a salvo en un vehículo varado</a:t>
            </a:r>
            <a:endParaRPr lang="en-US" altLang="en-US" sz="1300" dirty="0">
              <a:solidFill>
                <a:srgbClr val="3D3D3D"/>
              </a:solidFill>
              <a:latin typeface="+mj-lt"/>
              <a:ea typeface="Open Sans" panose="020B0606030504020204" pitchFamily="34" charset="0"/>
              <a:cs typeface="Open Sans" panose="020B0606030504020204" pitchFamily="34" charset="0"/>
            </a:endParaRP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a:solidFill>
                  <a:srgbClr val="FA834E"/>
                </a:solidFill>
              </a:rPr>
              <a:t>6</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86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j-lt"/>
              </a:rPr>
              <a:t>Objetivos</a:t>
            </a:r>
            <a:r>
              <a:rPr lang="en-US" dirty="0">
                <a:latin typeface="+mj-lt"/>
              </a:rPr>
              <a:t> de </a:t>
            </a:r>
            <a:r>
              <a:rPr lang="en-US" dirty="0" err="1">
                <a:latin typeface="+mj-lt"/>
              </a:rPr>
              <a:t>aprendizaje</a:t>
            </a:r>
            <a:endParaRPr lang="en-US" dirty="0">
              <a:latin typeface="+mj-lt"/>
            </a:endParaRPr>
          </a:p>
        </p:txBody>
      </p:sp>
      <p:sp>
        <p:nvSpPr>
          <p:cNvPr id="5" name="Content Placeholder 4"/>
          <p:cNvSpPr>
            <a:spLocks noGrp="1"/>
          </p:cNvSpPr>
          <p:nvPr>
            <p:ph idx="1"/>
          </p:nvPr>
        </p:nvSpPr>
        <p:spPr>
          <a:xfrm>
            <a:off x="320674" y="1371600"/>
            <a:ext cx="7085807" cy="4224232"/>
          </a:xfrm>
        </p:spPr>
        <p:txBody>
          <a:bodyPr/>
          <a:lstStyle/>
          <a:p>
            <a:r>
              <a:rPr lang="es-ES" dirty="0">
                <a:latin typeface="+mj-lt"/>
              </a:rPr>
              <a:t>Desarrollar un plan de acción para emergencias. </a:t>
            </a:r>
          </a:p>
          <a:p>
            <a:r>
              <a:rPr lang="es-ES" dirty="0">
                <a:latin typeface="+mj-lt"/>
              </a:rPr>
              <a:t>Asignar responsabilidades. </a:t>
            </a:r>
          </a:p>
          <a:p>
            <a:r>
              <a:rPr lang="es-ES" dirty="0">
                <a:latin typeface="+mj-lt"/>
              </a:rPr>
              <a:t>Comprender el proceso. </a:t>
            </a:r>
          </a:p>
          <a:p>
            <a:r>
              <a:rPr lang="es-ES" dirty="0">
                <a:latin typeface="+mj-lt"/>
              </a:rPr>
              <a:t>Aprender los pasos para el manejo de emergencias. </a:t>
            </a:r>
          </a:p>
          <a:p>
            <a:r>
              <a:rPr lang="es-ES" dirty="0">
                <a:latin typeface="+mj-lt"/>
              </a:rPr>
              <a:t>Afrontar a los desastres naturales que podrían afectar el lugar de trabajo. </a:t>
            </a:r>
          </a:p>
        </p:txBody>
      </p:sp>
      <p:sp>
        <p:nvSpPr>
          <p:cNvPr id="6" name="Rectangle 5"/>
          <p:cNvSpPr/>
          <p:nvPr/>
        </p:nvSpPr>
        <p:spPr>
          <a:xfrm>
            <a:off x="315119" y="164812"/>
            <a:ext cx="3373079" cy="246221"/>
          </a:xfrm>
          <a:prstGeom prst="rect">
            <a:avLst/>
          </a:prstGeom>
        </p:spPr>
        <p:txBody>
          <a:bodyPr wrap="square">
            <a:spAutoFit/>
          </a:bodyPr>
          <a:lstStyle/>
          <a:p>
            <a:r>
              <a:rPr lang="en-US" altLang="en-US" sz="1000" kern="0">
                <a:solidFill>
                  <a:srgbClr val="FA834E"/>
                </a:solidFill>
                <a:latin typeface="+mj-lt"/>
                <a:ea typeface="Open Sans" panose="020B0606030504020204" pitchFamily="34" charset="0"/>
                <a:cs typeface="Open Sans" panose="020B0606030504020204" pitchFamily="34" charset="0"/>
              </a:rPr>
              <a:t>&gt;     </a:t>
            </a:r>
            <a:r>
              <a:rPr lang="en-US" altLang="en-US" sz="1000" b="0" kern="0">
                <a:solidFill>
                  <a:srgbClr val="FA834E"/>
                </a:solidFill>
                <a:latin typeface="+mj-lt"/>
                <a:ea typeface="Open Sans" panose="020B0606030504020204" pitchFamily="34" charset="0"/>
                <a:cs typeface="Open Sans" panose="020B0606030504020204" pitchFamily="34" charset="0"/>
              </a:rPr>
              <a:t>Introducción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6685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dirty="0">
                <a:latin typeface="+mj-lt"/>
              </a:rPr>
              <a:t>Tornados</a:t>
            </a:r>
          </a:p>
        </p:txBody>
      </p:sp>
      <p:sp>
        <p:nvSpPr>
          <p:cNvPr id="3" name="Content Placeholder 2"/>
          <p:cNvSpPr>
            <a:spLocks noGrp="1"/>
          </p:cNvSpPr>
          <p:nvPr>
            <p:ph idx="1"/>
          </p:nvPr>
        </p:nvSpPr>
        <p:spPr/>
        <p:txBody>
          <a:bodyPr/>
          <a:lstStyle/>
          <a:p>
            <a:pPr marL="341313" indent="-341313">
              <a:spcBef>
                <a:spcPts val="0"/>
              </a:spcBef>
              <a:spcAft>
                <a:spcPts val="1600"/>
              </a:spcAft>
              <a:defRPr/>
            </a:pPr>
            <a:r>
              <a:rPr lang="es-ES_tradnl" dirty="0">
                <a:solidFill>
                  <a:srgbClr val="3D3D3D"/>
                </a:solidFill>
                <a:latin typeface="+mj-lt"/>
              </a:rPr>
              <a:t>Vaya al refugio designado en el lugar inmediatamente. </a:t>
            </a:r>
          </a:p>
          <a:p>
            <a:pPr marL="341313" indent="-341313">
              <a:spcBef>
                <a:spcPts val="0"/>
              </a:spcBef>
              <a:spcAft>
                <a:spcPts val="1600"/>
              </a:spcAft>
              <a:defRPr/>
            </a:pPr>
            <a:r>
              <a:rPr lang="es-ES_tradnl" dirty="0">
                <a:solidFill>
                  <a:srgbClr val="3D3D3D"/>
                </a:solidFill>
                <a:latin typeface="+mj-lt"/>
              </a:rPr>
              <a:t>Si no hay un refugio en el lugar, vaya a una habitación o pasillo interior sin ventanas en el piso más bajo. </a:t>
            </a:r>
          </a:p>
          <a:p>
            <a:pPr marL="341313" indent="-341313">
              <a:spcBef>
                <a:spcPts val="0"/>
              </a:spcBef>
              <a:spcAft>
                <a:spcPts val="1600"/>
              </a:spcAft>
              <a:defRPr/>
            </a:pPr>
            <a:r>
              <a:rPr lang="es-ES_tradnl" dirty="0">
                <a:solidFill>
                  <a:srgbClr val="3D3D3D"/>
                </a:solidFill>
                <a:latin typeface="+mj-lt"/>
              </a:rPr>
              <a:t>Manténgase alejado de las paredes y ventanas exteriores. </a:t>
            </a:r>
          </a:p>
          <a:p>
            <a:pPr marL="341313" indent="-341313">
              <a:spcBef>
                <a:spcPts val="0"/>
              </a:spcBef>
              <a:spcAft>
                <a:spcPts val="1600"/>
              </a:spcAft>
              <a:defRPr/>
            </a:pPr>
            <a:r>
              <a:rPr lang="es-ES_tradnl" dirty="0">
                <a:solidFill>
                  <a:srgbClr val="3D3D3D"/>
                </a:solidFill>
                <a:latin typeface="+mj-lt"/>
              </a:rPr>
              <a:t>Use los brazos para proteger la cabeza y el cuello. </a:t>
            </a:r>
          </a:p>
          <a:p>
            <a:pPr marL="341313" indent="-341313">
              <a:spcBef>
                <a:spcPts val="0"/>
              </a:spcBef>
              <a:spcAft>
                <a:spcPts val="1600"/>
              </a:spcAft>
              <a:defRPr/>
            </a:pPr>
            <a:r>
              <a:rPr lang="es-ES_tradnl" dirty="0">
                <a:solidFill>
                  <a:srgbClr val="3D3D3D"/>
                </a:solidFill>
                <a:latin typeface="+mj-lt"/>
              </a:rPr>
              <a:t>Permanezca protegido.</a:t>
            </a:r>
          </a:p>
          <a:p>
            <a:pPr>
              <a:defRPr/>
            </a:pPr>
            <a:endParaRPr lang="es-ES_tradnl" dirty="0">
              <a:solidFill>
                <a:srgbClr val="3D3D3D"/>
              </a:solidFill>
              <a:latin typeface="+mj-l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830" r="31989"/>
          <a:stretch/>
        </p:blipFill>
        <p:spPr>
          <a:xfrm>
            <a:off x="4983163" y="0"/>
            <a:ext cx="4800600" cy="5867401"/>
          </a:xfrm>
          <a:prstGeom prst="rect">
            <a:avLst/>
          </a:prstGeom>
        </p:spPr>
      </p:pic>
      <p:sp>
        <p:nvSpPr>
          <p:cNvPr id="6" name="Rectangle 5"/>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6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Tiempo severo y desastres naturales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dirty="0">
                <a:latin typeface="+mj-lt"/>
              </a:rPr>
              <a:t>Terremotos</a:t>
            </a:r>
            <a:endParaRPr lang="en-US" altLang="en-US" dirty="0">
              <a:latin typeface="+mj-lt"/>
            </a:endParaRPr>
          </a:p>
        </p:txBody>
      </p:sp>
      <p:sp>
        <p:nvSpPr>
          <p:cNvPr id="3" name="Content Placeholder 2"/>
          <p:cNvSpPr>
            <a:spLocks noGrp="1"/>
          </p:cNvSpPr>
          <p:nvPr>
            <p:ph idx="1"/>
          </p:nvPr>
        </p:nvSpPr>
        <p:spPr>
          <a:xfrm>
            <a:off x="320674" y="1371600"/>
            <a:ext cx="4572001" cy="4224232"/>
          </a:xfrm>
        </p:spPr>
        <p:txBody>
          <a:bodyPr/>
          <a:lstStyle/>
          <a:p>
            <a:pPr marL="341313" indent="-341313">
              <a:spcBef>
                <a:spcPts val="0"/>
              </a:spcBef>
              <a:defRPr/>
            </a:pPr>
            <a:r>
              <a:rPr lang="es-ES_tradnl" dirty="0">
                <a:solidFill>
                  <a:srgbClr val="3D3D3D"/>
                </a:solidFill>
                <a:latin typeface="+mj-lt"/>
              </a:rPr>
              <a:t>Métase debajo de una estructura de protección y agarre. </a:t>
            </a:r>
          </a:p>
          <a:p>
            <a:pPr marL="341313" indent="-341313">
              <a:spcBef>
                <a:spcPts val="0"/>
              </a:spcBef>
              <a:defRPr/>
            </a:pPr>
            <a:r>
              <a:rPr lang="es-ES_tradnl" dirty="0">
                <a:solidFill>
                  <a:srgbClr val="3D3D3D"/>
                </a:solidFill>
                <a:latin typeface="+mj-lt"/>
              </a:rPr>
              <a:t>Mantenga la cabeza hacia abajo. </a:t>
            </a:r>
          </a:p>
          <a:p>
            <a:pPr marL="341313" indent="-341313">
              <a:spcBef>
                <a:spcPts val="0"/>
              </a:spcBef>
              <a:defRPr/>
            </a:pPr>
            <a:r>
              <a:rPr lang="es-ES_tradnl" dirty="0">
                <a:solidFill>
                  <a:srgbClr val="3D3D3D"/>
                </a:solidFill>
                <a:latin typeface="+mj-lt"/>
              </a:rPr>
              <a:t>Manténgase alejado de aparatos elevados, ventanas, archiveros y fuentes de energía eléctrica. </a:t>
            </a:r>
          </a:p>
          <a:p>
            <a:pPr marL="341313" indent="-341313">
              <a:spcBef>
                <a:spcPts val="0"/>
              </a:spcBef>
              <a:defRPr/>
            </a:pPr>
            <a:r>
              <a:rPr lang="es-ES_tradnl" dirty="0">
                <a:solidFill>
                  <a:srgbClr val="3D3D3D"/>
                </a:solidFill>
                <a:latin typeface="+mj-lt"/>
              </a:rPr>
              <a:t>Quédese en su lugar seguro y mantenga la calma. </a:t>
            </a:r>
          </a:p>
          <a:p>
            <a:pPr marL="341313" indent="-341313">
              <a:spcBef>
                <a:spcPts val="0"/>
              </a:spcBef>
              <a:defRPr/>
            </a:pPr>
            <a:r>
              <a:rPr lang="es-ES_tradnl" dirty="0">
                <a:solidFill>
                  <a:srgbClr val="3D3D3D"/>
                </a:solidFill>
                <a:latin typeface="+mj-lt"/>
              </a:rPr>
              <a:t>Evacúe sólo si se lo indica. </a:t>
            </a:r>
          </a:p>
          <a:p>
            <a:pPr marL="341313" indent="-341313">
              <a:spcBef>
                <a:spcPts val="0"/>
              </a:spcBef>
              <a:defRPr/>
            </a:pPr>
            <a:r>
              <a:rPr lang="es-ES_tradnl" dirty="0">
                <a:solidFill>
                  <a:srgbClr val="3D3D3D"/>
                </a:solidFill>
                <a:latin typeface="+mj-lt"/>
              </a:rPr>
              <a:t>Si está fuera, permanezca fuera y aléjese de los edificios, los árboles y los cables de electricidad. </a:t>
            </a:r>
          </a:p>
          <a:p>
            <a:pPr marL="341313" indent="-341313">
              <a:spcBef>
                <a:spcPts val="0"/>
              </a:spcBef>
              <a:defRPr/>
            </a:pPr>
            <a:r>
              <a:rPr lang="es-ES_tradnl" dirty="0">
                <a:solidFill>
                  <a:srgbClr val="3D3D3D"/>
                </a:solidFill>
                <a:latin typeface="+mj-lt"/>
              </a:rPr>
              <a:t>Esté atento a los incendios. </a:t>
            </a:r>
          </a:p>
          <a:p>
            <a:pPr marL="341313" indent="-341313">
              <a:spcBef>
                <a:spcPts val="0"/>
              </a:spcBef>
              <a:defRPr/>
            </a:pPr>
            <a:r>
              <a:rPr lang="es-ES_tradnl" dirty="0">
                <a:solidFill>
                  <a:srgbClr val="3D3D3D"/>
                </a:solidFill>
                <a:latin typeface="+mj-lt"/>
              </a:rPr>
              <a:t>Esté preparado para las réplicas.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775" y="1447800"/>
            <a:ext cx="4457700" cy="2971800"/>
          </a:xfrm>
          <a:prstGeom prst="rect">
            <a:avLst/>
          </a:prstGeom>
        </p:spPr>
      </p:pic>
      <p:sp>
        <p:nvSpPr>
          <p:cNvPr id="6" name="Rectangle 5"/>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6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Tiempo severo y desastres naturales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altLang="en-US" dirty="0">
                <a:latin typeface="+mj-lt"/>
              </a:rPr>
              <a:t>Inundación o tsunami</a:t>
            </a:r>
            <a:endParaRPr lang="es-ES_tradnl" altLang="en-US" dirty="0">
              <a:solidFill>
                <a:srgbClr val="4A72A8"/>
              </a:solidFill>
              <a:latin typeface="+mj-lt"/>
            </a:endParaRPr>
          </a:p>
        </p:txBody>
      </p:sp>
      <p:sp>
        <p:nvSpPr>
          <p:cNvPr id="3" name="Content Placeholder 2"/>
          <p:cNvSpPr>
            <a:spLocks noGrp="1"/>
          </p:cNvSpPr>
          <p:nvPr>
            <p:ph idx="1"/>
          </p:nvPr>
        </p:nvSpPr>
        <p:spPr/>
        <p:txBody>
          <a:bodyPr/>
          <a:lstStyle/>
          <a:p>
            <a:pPr marL="341313" indent="-341313">
              <a:spcBef>
                <a:spcPts val="0"/>
              </a:spcBef>
              <a:spcAft>
                <a:spcPts val="600"/>
              </a:spcAft>
              <a:defRPr/>
            </a:pPr>
            <a:r>
              <a:rPr lang="es-ES_tradnl" dirty="0">
                <a:solidFill>
                  <a:srgbClr val="3D3D3D"/>
                </a:solidFill>
                <a:latin typeface="+mj-lt"/>
              </a:rPr>
              <a:t>Si está dentro:</a:t>
            </a:r>
          </a:p>
          <a:p>
            <a:pPr marL="682625" indent="-341313">
              <a:spcBef>
                <a:spcPts val="0"/>
              </a:spcBef>
              <a:spcAft>
                <a:spcPts val="600"/>
              </a:spcAft>
              <a:buFont typeface="Tahoma" panose="020B0604030504040204" pitchFamily="34" charset="0"/>
              <a:buChar char="‒"/>
              <a:defRPr/>
            </a:pPr>
            <a:r>
              <a:rPr lang="es-ES_tradnl" dirty="0">
                <a:solidFill>
                  <a:srgbClr val="3D3D3D"/>
                </a:solidFill>
                <a:latin typeface="+mj-lt"/>
              </a:rPr>
              <a:t>Esté preparado para evacuar. </a:t>
            </a:r>
          </a:p>
          <a:p>
            <a:pPr marL="682625" indent="-341313">
              <a:spcBef>
                <a:spcPts val="0"/>
              </a:spcBef>
              <a:spcAft>
                <a:spcPts val="1200"/>
              </a:spcAft>
              <a:buFont typeface="Tahoma" panose="020B0604030504040204" pitchFamily="34" charset="0"/>
              <a:buChar char="‒"/>
              <a:defRPr/>
            </a:pPr>
            <a:r>
              <a:rPr lang="es-ES_tradnl" dirty="0">
                <a:solidFill>
                  <a:srgbClr val="3D3D3D"/>
                </a:solidFill>
                <a:latin typeface="+mj-lt"/>
              </a:rPr>
              <a:t>Siga las rutas recomendadas.</a:t>
            </a:r>
          </a:p>
          <a:p>
            <a:pPr marL="341313" indent="-341313">
              <a:spcBef>
                <a:spcPts val="0"/>
              </a:spcBef>
              <a:spcAft>
                <a:spcPts val="600"/>
              </a:spcAft>
              <a:defRPr/>
            </a:pPr>
            <a:r>
              <a:rPr lang="es-ES_tradnl" dirty="0">
                <a:solidFill>
                  <a:srgbClr val="3D3D3D"/>
                </a:solidFill>
                <a:latin typeface="+mj-lt"/>
              </a:rPr>
              <a:t>Si está fuera:  </a:t>
            </a:r>
          </a:p>
          <a:p>
            <a:pPr marL="682625" indent="-341313">
              <a:spcBef>
                <a:spcPts val="0"/>
              </a:spcBef>
              <a:spcAft>
                <a:spcPts val="600"/>
              </a:spcAft>
              <a:buFont typeface="Tahoma" panose="020B0604030504040204" pitchFamily="34" charset="0"/>
              <a:buChar char="‒"/>
              <a:defRPr/>
            </a:pPr>
            <a:r>
              <a:rPr lang="es-ES_tradnl" dirty="0">
                <a:solidFill>
                  <a:srgbClr val="3D3D3D"/>
                </a:solidFill>
                <a:latin typeface="+mj-lt"/>
              </a:rPr>
              <a:t>Siga las rutas de evacuación o suba a los terrenos elevados y permanezca allí. </a:t>
            </a:r>
          </a:p>
          <a:p>
            <a:pPr marL="682625" indent="-341313">
              <a:spcBef>
                <a:spcPts val="0"/>
              </a:spcBef>
              <a:spcAft>
                <a:spcPts val="600"/>
              </a:spcAft>
              <a:buFont typeface="Tahoma" panose="020B0604030504040204" pitchFamily="34" charset="0"/>
              <a:buChar char="‒"/>
              <a:defRPr/>
            </a:pPr>
            <a:r>
              <a:rPr lang="es-ES_tradnl" dirty="0">
                <a:solidFill>
                  <a:srgbClr val="3D3D3D"/>
                </a:solidFill>
                <a:latin typeface="+mj-lt"/>
              </a:rPr>
              <a:t>Evite caminar o conducir a través del agua. </a:t>
            </a:r>
          </a:p>
          <a:p>
            <a:pPr marL="682625" indent="-341313">
              <a:spcBef>
                <a:spcPts val="0"/>
              </a:spcBef>
              <a:spcAft>
                <a:spcPts val="600"/>
              </a:spcAft>
              <a:buFont typeface="Tahoma" panose="020B0604030504040204" pitchFamily="34" charset="0"/>
              <a:buChar char="‒"/>
              <a:defRPr/>
            </a:pPr>
            <a:r>
              <a:rPr lang="es-ES_tradnl" dirty="0">
                <a:solidFill>
                  <a:srgbClr val="3D3D3D"/>
                </a:solidFill>
                <a:latin typeface="+mj-lt"/>
              </a:rPr>
              <a:t>Si el vehículo se cala, abandónelo.</a:t>
            </a:r>
          </a:p>
          <a:p>
            <a:pPr>
              <a:defRPr/>
            </a:pPr>
            <a:endParaRPr lang="es-ES_tradnl" dirty="0">
              <a:solidFill>
                <a:srgbClr val="3D3D3D"/>
              </a:solidFill>
              <a:latin typeface="+mj-lt"/>
            </a:endParaRPr>
          </a:p>
        </p:txBody>
      </p:sp>
      <p:pic>
        <p:nvPicPr>
          <p:cNvPr id="5" name="Picture 4"/>
          <p:cNvPicPr>
            <a:picLocks noChangeAspect="1"/>
          </p:cNvPicPr>
          <p:nvPr/>
        </p:nvPicPr>
        <p:blipFill rotWithShape="1">
          <a:blip r:embed="rId3"/>
          <a:srcRect l="18416" t="1" r="43874" b="530"/>
          <a:stretch/>
        </p:blipFill>
        <p:spPr bwMode="auto">
          <a:xfrm>
            <a:off x="6464050" y="28575"/>
            <a:ext cx="3319713"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6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Tiempo severo y desastres naturales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atin typeface="+mj-lt"/>
              </a:rPr>
              <a:t>Huracánes</a:t>
            </a:r>
            <a:endParaRPr lang="en-US" dirty="0">
              <a:latin typeface="+mj-lt"/>
            </a:endParaRPr>
          </a:p>
        </p:txBody>
      </p:sp>
      <p:sp>
        <p:nvSpPr>
          <p:cNvPr id="3" name="Content Placeholder 2"/>
          <p:cNvSpPr>
            <a:spLocks noGrp="1"/>
          </p:cNvSpPr>
          <p:nvPr>
            <p:ph idx="1"/>
          </p:nvPr>
        </p:nvSpPr>
        <p:spPr/>
        <p:txBody>
          <a:bodyPr/>
          <a:lstStyle/>
          <a:p>
            <a:pPr marL="341313" indent="-341313">
              <a:spcBef>
                <a:spcPts val="0"/>
              </a:spcBef>
              <a:spcAft>
                <a:spcPts val="1600"/>
              </a:spcAft>
              <a:defRPr/>
            </a:pPr>
            <a:r>
              <a:rPr lang="es-ES_tradnl" dirty="0">
                <a:solidFill>
                  <a:srgbClr val="3D3D3D"/>
                </a:solidFill>
                <a:latin typeface="+mj-lt"/>
              </a:rPr>
              <a:t>Se emite una </a:t>
            </a:r>
            <a:r>
              <a:rPr lang="es-ES_tradnl" b="1" dirty="0">
                <a:solidFill>
                  <a:srgbClr val="3D3D3D"/>
                </a:solidFill>
                <a:latin typeface="+mj-lt"/>
              </a:rPr>
              <a:t>vigilancia</a:t>
            </a:r>
            <a:r>
              <a:rPr lang="es-ES_tradnl" dirty="0">
                <a:solidFill>
                  <a:srgbClr val="3D3D3D"/>
                </a:solidFill>
                <a:latin typeface="+mj-lt"/>
              </a:rPr>
              <a:t> cuando un huracán se convierte en una amenaza. </a:t>
            </a:r>
          </a:p>
          <a:p>
            <a:pPr marL="341313" indent="-341313">
              <a:spcBef>
                <a:spcPts val="0"/>
              </a:spcBef>
              <a:spcAft>
                <a:spcPts val="1600"/>
              </a:spcAft>
              <a:defRPr/>
            </a:pPr>
            <a:r>
              <a:rPr lang="es-ES_tradnl" dirty="0">
                <a:solidFill>
                  <a:srgbClr val="3D3D3D"/>
                </a:solidFill>
                <a:latin typeface="+mj-lt"/>
              </a:rPr>
              <a:t>Se emite un </a:t>
            </a:r>
            <a:r>
              <a:rPr lang="es-ES_tradnl" b="1" dirty="0">
                <a:solidFill>
                  <a:srgbClr val="3D3D3D"/>
                </a:solidFill>
                <a:latin typeface="+mj-lt"/>
              </a:rPr>
              <a:t>aviso</a:t>
            </a:r>
            <a:r>
              <a:rPr lang="es-ES_tradnl" dirty="0">
                <a:solidFill>
                  <a:srgbClr val="3D3D3D"/>
                </a:solidFill>
                <a:latin typeface="+mj-lt"/>
              </a:rPr>
              <a:t> cuando se esperan vientos de 74 mph o marea peligrosamente alta dentro de las 24 horas. </a:t>
            </a:r>
          </a:p>
          <a:p>
            <a:pPr marL="341313" indent="-341313">
              <a:spcBef>
                <a:spcPts val="0"/>
              </a:spcBef>
              <a:spcAft>
                <a:spcPts val="600"/>
              </a:spcAft>
              <a:defRPr/>
            </a:pPr>
            <a:r>
              <a:rPr lang="es-ES_tradnl" dirty="0">
                <a:solidFill>
                  <a:srgbClr val="3D3D3D"/>
                </a:solidFill>
                <a:latin typeface="+mj-lt"/>
              </a:rPr>
              <a:t>Una vez que una vigilancia de huracán se ha emitido: </a:t>
            </a:r>
          </a:p>
          <a:p>
            <a:pPr marL="685800" indent="-342900">
              <a:spcBef>
                <a:spcPts val="0"/>
              </a:spcBef>
              <a:spcAft>
                <a:spcPts val="600"/>
              </a:spcAft>
              <a:buFont typeface="Tahoma" panose="020B0604030504040204" pitchFamily="34" charset="0"/>
              <a:buChar char="‒"/>
              <a:defRPr/>
            </a:pPr>
            <a:r>
              <a:rPr lang="es-ES_tradnl" dirty="0">
                <a:solidFill>
                  <a:srgbClr val="3D3D3D"/>
                </a:solidFill>
                <a:latin typeface="+mj-lt"/>
              </a:rPr>
              <a:t>Mantenga la calma. </a:t>
            </a:r>
          </a:p>
          <a:p>
            <a:pPr marL="685800" indent="-342900">
              <a:spcBef>
                <a:spcPts val="0"/>
              </a:spcBef>
              <a:spcAft>
                <a:spcPts val="600"/>
              </a:spcAft>
              <a:buFont typeface="Tahoma" panose="020B0604030504040204" pitchFamily="34" charset="0"/>
              <a:buChar char="‒"/>
              <a:defRPr/>
            </a:pPr>
            <a:r>
              <a:rPr lang="es-ES_tradnl" dirty="0">
                <a:solidFill>
                  <a:srgbClr val="3D3D3D"/>
                </a:solidFill>
                <a:latin typeface="+mj-lt"/>
              </a:rPr>
              <a:t>Espere instrucciones. </a:t>
            </a:r>
          </a:p>
          <a:p>
            <a:pPr marL="685800" indent="-342900">
              <a:spcBef>
                <a:spcPts val="0"/>
              </a:spcBef>
              <a:spcAft>
                <a:spcPts val="600"/>
              </a:spcAft>
              <a:buFont typeface="Tahoma" panose="020B0604030504040204" pitchFamily="34" charset="0"/>
              <a:buChar char="‒"/>
              <a:defRPr/>
            </a:pPr>
            <a:r>
              <a:rPr lang="es-ES_tradnl" dirty="0">
                <a:solidFill>
                  <a:srgbClr val="3D3D3D"/>
                </a:solidFill>
                <a:latin typeface="+mj-lt"/>
              </a:rPr>
              <a:t>Monitorice las estaciones de radio y televisión locales. </a:t>
            </a:r>
          </a:p>
          <a:p>
            <a:pPr marL="685800" indent="-342900">
              <a:spcBef>
                <a:spcPts val="0"/>
              </a:spcBef>
              <a:spcAft>
                <a:spcPts val="600"/>
              </a:spcAft>
              <a:buFont typeface="Tahoma" panose="020B0604030504040204" pitchFamily="34" charset="0"/>
              <a:buChar char="‒"/>
              <a:defRPr/>
            </a:pPr>
            <a:r>
              <a:rPr lang="es-ES_tradnl" dirty="0">
                <a:solidFill>
                  <a:srgbClr val="3D3D3D"/>
                </a:solidFill>
                <a:latin typeface="+mj-lt"/>
              </a:rPr>
              <a:t>Asegure el edificio. </a:t>
            </a:r>
          </a:p>
          <a:p>
            <a:pPr marL="685800" indent="-342900">
              <a:spcBef>
                <a:spcPts val="0"/>
              </a:spcBef>
              <a:spcAft>
                <a:spcPts val="600"/>
              </a:spcAft>
              <a:buFont typeface="Tahoma" panose="020B0604030504040204" pitchFamily="34" charset="0"/>
              <a:buChar char="‒"/>
              <a:defRPr/>
            </a:pPr>
            <a:r>
              <a:rPr lang="es-ES_tradnl" dirty="0">
                <a:solidFill>
                  <a:srgbClr val="3D3D3D"/>
                </a:solidFill>
                <a:latin typeface="+mj-lt"/>
              </a:rPr>
              <a:t>Prepare máquinas y equipos.</a:t>
            </a:r>
          </a:p>
        </p:txBody>
      </p:sp>
      <p:pic>
        <p:nvPicPr>
          <p:cNvPr id="5" name="Picture 4"/>
          <p:cNvPicPr>
            <a:picLocks noChangeAspect="1"/>
          </p:cNvPicPr>
          <p:nvPr/>
        </p:nvPicPr>
        <p:blipFill rotWithShape="1">
          <a:blip r:embed="rId3"/>
          <a:srcRect l="32271" r="13461"/>
          <a:stretch/>
        </p:blipFill>
        <p:spPr bwMode="auto">
          <a:xfrm>
            <a:off x="4977605" y="28575"/>
            <a:ext cx="4800601"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6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Tiempo severo y desastres naturales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j-lt"/>
              </a:rPr>
              <a:t>Huracánes</a:t>
            </a:r>
            <a:endParaRPr lang="en-US" dirty="0">
              <a:latin typeface="+mj-lt"/>
            </a:endParaRPr>
          </a:p>
        </p:txBody>
      </p:sp>
      <p:sp>
        <p:nvSpPr>
          <p:cNvPr id="3" name="Content Placeholder 2"/>
          <p:cNvSpPr>
            <a:spLocks noGrp="1"/>
          </p:cNvSpPr>
          <p:nvPr>
            <p:ph idx="1"/>
          </p:nvPr>
        </p:nvSpPr>
        <p:spPr>
          <a:xfrm>
            <a:off x="320674" y="1371600"/>
            <a:ext cx="4723607" cy="4224232"/>
          </a:xfrm>
        </p:spPr>
        <p:txBody>
          <a:bodyPr/>
          <a:lstStyle/>
          <a:p>
            <a:pPr marL="0" indent="0">
              <a:spcBef>
                <a:spcPts val="0"/>
              </a:spcBef>
              <a:spcAft>
                <a:spcPts val="1000"/>
              </a:spcAft>
              <a:buNone/>
              <a:defRPr/>
            </a:pPr>
            <a:r>
              <a:rPr lang="es-ES_tradnl" b="1" dirty="0">
                <a:solidFill>
                  <a:srgbClr val="E65F25"/>
                </a:solidFill>
                <a:latin typeface="+mj-lt"/>
              </a:rPr>
              <a:t>Cuando un huracán golpea:</a:t>
            </a:r>
          </a:p>
          <a:p>
            <a:pPr marL="341313" indent="-341313">
              <a:spcBef>
                <a:spcPts val="0"/>
              </a:spcBef>
              <a:spcAft>
                <a:spcPts val="1600"/>
              </a:spcAft>
              <a:defRPr/>
            </a:pPr>
            <a:r>
              <a:rPr lang="es-ES_tradnl" dirty="0">
                <a:solidFill>
                  <a:srgbClr val="3D3D3D"/>
                </a:solidFill>
                <a:latin typeface="+mj-lt"/>
              </a:rPr>
              <a:t>Permanezca dentro.</a:t>
            </a:r>
          </a:p>
          <a:p>
            <a:pPr marL="341313" indent="-341313">
              <a:spcBef>
                <a:spcPts val="0"/>
              </a:spcBef>
              <a:spcAft>
                <a:spcPts val="600"/>
              </a:spcAft>
              <a:defRPr/>
            </a:pPr>
            <a:r>
              <a:rPr lang="es-ES" dirty="0">
                <a:solidFill>
                  <a:srgbClr val="3D3D3D"/>
                </a:solidFill>
                <a:latin typeface="+mj-lt"/>
              </a:rPr>
              <a:t>Elija un refugio según las siguientes opciones:</a:t>
            </a:r>
            <a:endParaRPr lang="es-ES_tradnl" dirty="0">
              <a:solidFill>
                <a:srgbClr val="3D3D3D"/>
              </a:solidFill>
              <a:latin typeface="+mj-lt"/>
            </a:endParaRPr>
          </a:p>
          <a:p>
            <a:pPr marL="682625" indent="-336550">
              <a:spcBef>
                <a:spcPts val="0"/>
              </a:spcBef>
              <a:spcAft>
                <a:spcPts val="600"/>
              </a:spcAft>
              <a:buFont typeface="Tahoma" panose="020B0604030504040204" pitchFamily="34" charset="0"/>
              <a:buChar char="‒"/>
              <a:defRPr/>
            </a:pPr>
            <a:r>
              <a:rPr lang="es-ES_tradnl" dirty="0">
                <a:solidFill>
                  <a:srgbClr val="3D3D3D"/>
                </a:solidFill>
                <a:latin typeface="+mj-lt"/>
              </a:rPr>
              <a:t>Una pequeña habitación interior sin ventanas en el piso más bajo </a:t>
            </a:r>
          </a:p>
          <a:p>
            <a:pPr marL="682625" indent="-336550">
              <a:spcBef>
                <a:spcPts val="0"/>
              </a:spcBef>
              <a:spcAft>
                <a:spcPts val="600"/>
              </a:spcAft>
              <a:buFont typeface="Tahoma" panose="020B0604030504040204" pitchFamily="34" charset="0"/>
              <a:buChar char="‒"/>
              <a:defRPr/>
            </a:pPr>
            <a:r>
              <a:rPr lang="es-ES_tradnl" dirty="0">
                <a:solidFill>
                  <a:srgbClr val="3D3D3D"/>
                </a:solidFill>
                <a:latin typeface="+mj-lt"/>
              </a:rPr>
              <a:t>Un pasillo lejos de las puertas y las ventanas en el piso más bajo </a:t>
            </a:r>
          </a:p>
          <a:p>
            <a:pPr marL="682625" indent="-336550">
              <a:spcBef>
                <a:spcPts val="0"/>
              </a:spcBef>
              <a:spcAft>
                <a:spcPts val="1200"/>
              </a:spcAft>
              <a:buFont typeface="Tahoma" panose="020B0604030504040204" pitchFamily="34" charset="0"/>
              <a:buChar char="‒"/>
              <a:defRPr/>
            </a:pPr>
            <a:r>
              <a:rPr lang="es-ES_tradnl" dirty="0">
                <a:solidFill>
                  <a:srgbClr val="3D3D3D"/>
                </a:solidFill>
                <a:latin typeface="+mj-lt"/>
              </a:rPr>
              <a:t>Una habitación sin ventanas construida con hormigón, ladrillos o bloques armados</a:t>
            </a:r>
          </a:p>
          <a:p>
            <a:pPr marL="342900" indent="-342900">
              <a:spcBef>
                <a:spcPts val="0"/>
              </a:spcBef>
              <a:defRPr/>
            </a:pPr>
            <a:r>
              <a:rPr lang="es-ES_tradnl" dirty="0">
                <a:solidFill>
                  <a:srgbClr val="3D3D3D"/>
                </a:solidFill>
                <a:latin typeface="+mj-lt"/>
              </a:rPr>
              <a:t>Si se esperan las inundaciones, evite el piso más bajo. </a:t>
            </a:r>
          </a:p>
          <a:p>
            <a:pPr>
              <a:defRPr/>
            </a:pPr>
            <a:endParaRPr lang="es-ES_tradnl" dirty="0">
              <a:solidFill>
                <a:srgbClr val="3D3D3D"/>
              </a:solidFill>
              <a:latin typeface="+mj-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75" y="1447800"/>
            <a:ext cx="4229100" cy="2819400"/>
          </a:xfrm>
          <a:prstGeom prst="rect">
            <a:avLst/>
          </a:prstGeom>
        </p:spPr>
      </p:pic>
      <p:sp>
        <p:nvSpPr>
          <p:cNvPr id="8" name="Rectangle 7"/>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6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Tiempo severo y desastres naturales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s-ES_tradnl" dirty="0">
                <a:latin typeface="+mj-lt"/>
              </a:rPr>
              <a:t>Nevascas</a:t>
            </a:r>
            <a:endParaRPr lang="en-US" altLang="en-US" dirty="0">
              <a:latin typeface="+mj-lt"/>
            </a:endParaRPr>
          </a:p>
        </p:txBody>
      </p:sp>
      <p:sp>
        <p:nvSpPr>
          <p:cNvPr id="3" name="Content Placeholder 2"/>
          <p:cNvSpPr>
            <a:spLocks noGrp="1"/>
          </p:cNvSpPr>
          <p:nvPr>
            <p:ph idx="1"/>
          </p:nvPr>
        </p:nvSpPr>
        <p:spPr/>
        <p:txBody>
          <a:bodyPr/>
          <a:lstStyle/>
          <a:p>
            <a:pPr marL="341313" indent="-341313">
              <a:spcBef>
                <a:spcPts val="0"/>
              </a:spcBef>
              <a:spcAft>
                <a:spcPts val="1600"/>
              </a:spcAft>
              <a:defRPr/>
            </a:pPr>
            <a:r>
              <a:rPr lang="es-ES_tradnl" dirty="0">
                <a:solidFill>
                  <a:srgbClr val="3D3D3D"/>
                </a:solidFill>
                <a:latin typeface="+mj-lt"/>
              </a:rPr>
              <a:t>Mantener la calma. </a:t>
            </a:r>
          </a:p>
          <a:p>
            <a:pPr marL="341313" indent="-341313">
              <a:spcBef>
                <a:spcPts val="0"/>
              </a:spcBef>
              <a:spcAft>
                <a:spcPts val="1600"/>
              </a:spcAft>
              <a:defRPr/>
            </a:pPr>
            <a:r>
              <a:rPr lang="es-ES_tradnl" dirty="0">
                <a:solidFill>
                  <a:srgbClr val="3D3D3D"/>
                </a:solidFill>
                <a:latin typeface="+mj-lt"/>
              </a:rPr>
              <a:t>Esperar instrucciones. </a:t>
            </a:r>
          </a:p>
          <a:p>
            <a:pPr marL="341313" indent="-341313">
              <a:spcBef>
                <a:spcPts val="0"/>
              </a:spcBef>
              <a:spcAft>
                <a:spcPts val="1600"/>
              </a:spcAft>
              <a:defRPr/>
            </a:pPr>
            <a:r>
              <a:rPr lang="es-ES_tradnl" dirty="0">
                <a:solidFill>
                  <a:srgbClr val="3D3D3D"/>
                </a:solidFill>
                <a:latin typeface="+mj-lt"/>
              </a:rPr>
              <a:t>Permanecer dentro. </a:t>
            </a:r>
          </a:p>
          <a:p>
            <a:pPr marL="341313" indent="-341313">
              <a:spcBef>
                <a:spcPts val="0"/>
              </a:spcBef>
              <a:spcAft>
                <a:spcPts val="600"/>
              </a:spcAft>
              <a:defRPr/>
            </a:pPr>
            <a:r>
              <a:rPr lang="es-ES_tradnl" dirty="0">
                <a:solidFill>
                  <a:srgbClr val="3D3D3D"/>
                </a:solidFill>
                <a:latin typeface="+mj-lt"/>
              </a:rPr>
              <a:t>Si no hay calefacción:</a:t>
            </a:r>
          </a:p>
          <a:p>
            <a:pPr marL="682625" indent="-341313">
              <a:spcBef>
                <a:spcPts val="0"/>
              </a:spcBef>
              <a:spcAft>
                <a:spcPts val="0"/>
              </a:spcAft>
              <a:buFont typeface="Tahoma" panose="020B0604030504040204" pitchFamily="34" charset="0"/>
              <a:buChar char="‒"/>
              <a:defRPr/>
            </a:pPr>
            <a:r>
              <a:rPr lang="es-ES_tradnl" dirty="0">
                <a:solidFill>
                  <a:srgbClr val="3D3D3D"/>
                </a:solidFill>
                <a:latin typeface="+mj-lt"/>
              </a:rPr>
              <a:t>Cerrar las habitaciones o áreas innecesarias. </a:t>
            </a:r>
          </a:p>
          <a:p>
            <a:pPr marL="682625" indent="-341313">
              <a:spcBef>
                <a:spcPts val="0"/>
              </a:spcBef>
              <a:spcAft>
                <a:spcPts val="0"/>
              </a:spcAft>
              <a:buFont typeface="Tahoma" panose="020B0604030504040204" pitchFamily="34" charset="0"/>
              <a:buChar char="‒"/>
              <a:defRPr/>
            </a:pPr>
            <a:r>
              <a:rPr lang="es-ES_tradnl" dirty="0">
                <a:solidFill>
                  <a:srgbClr val="3D3D3D"/>
                </a:solidFill>
                <a:latin typeface="+mj-lt"/>
              </a:rPr>
              <a:t>Taponar las grietas debajo de las puertas con toallas o trapos. </a:t>
            </a:r>
          </a:p>
          <a:p>
            <a:pPr marL="682625" indent="-341313">
              <a:spcBef>
                <a:spcPts val="0"/>
              </a:spcBef>
              <a:spcAft>
                <a:spcPts val="0"/>
              </a:spcAft>
              <a:buFont typeface="Tahoma" panose="020B0604030504040204" pitchFamily="34" charset="0"/>
              <a:buChar char="‒"/>
              <a:defRPr/>
            </a:pPr>
            <a:r>
              <a:rPr lang="es-ES_tradnl" dirty="0">
                <a:solidFill>
                  <a:srgbClr val="3D3D3D"/>
                </a:solidFill>
                <a:latin typeface="+mj-lt"/>
              </a:rPr>
              <a:t>Cubrir las ventanas por la noche. </a:t>
            </a:r>
          </a:p>
          <a:p>
            <a:pPr marL="682625" indent="-341313">
              <a:spcBef>
                <a:spcPts val="0"/>
              </a:spcBef>
              <a:spcAft>
                <a:spcPts val="0"/>
              </a:spcAft>
              <a:buFont typeface="Tahoma" panose="020B0604030504040204" pitchFamily="34" charset="0"/>
              <a:buChar char="‒"/>
              <a:defRPr/>
            </a:pPr>
            <a:r>
              <a:rPr lang="es-ES_tradnl" dirty="0">
                <a:solidFill>
                  <a:srgbClr val="3D3D3D"/>
                </a:solidFill>
                <a:latin typeface="+mj-lt"/>
              </a:rPr>
              <a:t>Comer y beber. </a:t>
            </a:r>
          </a:p>
          <a:p>
            <a:pPr marL="682625" indent="-341313">
              <a:spcBef>
                <a:spcPts val="0"/>
              </a:spcBef>
              <a:spcAft>
                <a:spcPts val="0"/>
              </a:spcAft>
              <a:buFont typeface="Tahoma" panose="020B0604030504040204" pitchFamily="34" charset="0"/>
              <a:buChar char="‒"/>
              <a:defRPr/>
            </a:pPr>
            <a:r>
              <a:rPr lang="es-ES_tradnl" dirty="0">
                <a:solidFill>
                  <a:srgbClr val="3D3D3D"/>
                </a:solidFill>
                <a:latin typeface="+mj-lt"/>
              </a:rPr>
              <a:t>Usar capas.</a:t>
            </a:r>
          </a:p>
          <a:p>
            <a:pPr>
              <a:defRPr/>
            </a:pPr>
            <a:endParaRPr lang="es-ES_tradnl" dirty="0">
              <a:solidFill>
                <a:srgbClr val="3D3D3D"/>
              </a:solidFill>
              <a:latin typeface="+mj-lt"/>
            </a:endParaRPr>
          </a:p>
        </p:txBody>
      </p:sp>
      <p:pic>
        <p:nvPicPr>
          <p:cNvPr id="5" name="Picture 4"/>
          <p:cNvPicPr>
            <a:picLocks noChangeAspect="1"/>
          </p:cNvPicPr>
          <p:nvPr/>
        </p:nvPicPr>
        <p:blipFill rotWithShape="1">
          <a:blip r:embed="rId3"/>
          <a:srcRect l="28897" r="9739" b="487"/>
          <a:stretch/>
        </p:blipFill>
        <p:spPr>
          <a:xfrm>
            <a:off x="4977606" y="28575"/>
            <a:ext cx="4800600" cy="5838825"/>
          </a:xfrm>
          <a:prstGeom prst="rect">
            <a:avLst/>
          </a:prstGeom>
        </p:spPr>
      </p:pic>
      <p:sp>
        <p:nvSpPr>
          <p:cNvPr id="6" name="Rectangle 5"/>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6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Tiempo severo y desastres naturales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j-lt"/>
              </a:rPr>
              <a:t>Varado</a:t>
            </a:r>
            <a:r>
              <a:rPr lang="en-US" dirty="0">
                <a:latin typeface="+mj-lt"/>
              </a:rPr>
              <a:t> en un </a:t>
            </a:r>
            <a:r>
              <a:rPr lang="en-US" dirty="0" err="1">
                <a:latin typeface="+mj-lt"/>
              </a:rPr>
              <a:t>vehículo</a:t>
            </a:r>
            <a:endParaRPr lang="en-US" dirty="0">
              <a:latin typeface="+mj-lt"/>
            </a:endParaRPr>
          </a:p>
        </p:txBody>
      </p:sp>
      <p:sp>
        <p:nvSpPr>
          <p:cNvPr id="3" name="Content Placeholder 2"/>
          <p:cNvSpPr>
            <a:spLocks noGrp="1"/>
          </p:cNvSpPr>
          <p:nvPr>
            <p:ph idx="1"/>
          </p:nvPr>
        </p:nvSpPr>
        <p:spPr/>
        <p:txBody>
          <a:bodyPr/>
          <a:lstStyle/>
          <a:p>
            <a:pPr marL="341313" indent="-341313">
              <a:spcBef>
                <a:spcPts val="0"/>
              </a:spcBef>
              <a:spcAft>
                <a:spcPts val="800"/>
              </a:spcAft>
              <a:defRPr/>
            </a:pPr>
            <a:r>
              <a:rPr lang="es-ES" dirty="0">
                <a:solidFill>
                  <a:srgbClr val="3D3D3D"/>
                </a:solidFill>
                <a:latin typeface="+mj-lt"/>
              </a:rPr>
              <a:t>Permanecer en el vehículo. </a:t>
            </a:r>
          </a:p>
          <a:p>
            <a:pPr marL="341313" indent="-341313">
              <a:spcBef>
                <a:spcPts val="0"/>
              </a:spcBef>
              <a:spcAft>
                <a:spcPts val="800"/>
              </a:spcAft>
              <a:defRPr/>
            </a:pPr>
            <a:r>
              <a:rPr lang="es-ES" dirty="0">
                <a:solidFill>
                  <a:srgbClr val="3D3D3D"/>
                </a:solidFill>
                <a:latin typeface="+mj-lt"/>
              </a:rPr>
              <a:t>Hacer funcionar el motor unos 10 minutos por hora. </a:t>
            </a:r>
          </a:p>
          <a:p>
            <a:pPr marL="341313" indent="-341313">
              <a:spcBef>
                <a:spcPts val="0"/>
              </a:spcBef>
              <a:spcAft>
                <a:spcPts val="800"/>
              </a:spcAft>
              <a:defRPr/>
            </a:pPr>
            <a:r>
              <a:rPr lang="es-ES" dirty="0">
                <a:solidFill>
                  <a:srgbClr val="3D3D3D"/>
                </a:solidFill>
                <a:latin typeface="+mj-lt"/>
              </a:rPr>
              <a:t>Abrir las ventanas un poco. </a:t>
            </a:r>
          </a:p>
          <a:p>
            <a:pPr marL="341313" indent="-341313">
              <a:spcBef>
                <a:spcPts val="0"/>
              </a:spcBef>
              <a:spcAft>
                <a:spcPts val="800"/>
              </a:spcAft>
              <a:defRPr/>
            </a:pPr>
            <a:r>
              <a:rPr lang="es-ES" dirty="0">
                <a:solidFill>
                  <a:srgbClr val="3D3D3D"/>
                </a:solidFill>
                <a:latin typeface="+mj-lt"/>
              </a:rPr>
              <a:t>Asegurarse de que el tubo de escape no tenga obstrucciones. </a:t>
            </a:r>
          </a:p>
          <a:p>
            <a:pPr marL="341313" indent="-341313">
              <a:spcBef>
                <a:spcPts val="0"/>
              </a:spcBef>
              <a:spcAft>
                <a:spcPts val="800"/>
              </a:spcAft>
              <a:defRPr/>
            </a:pPr>
            <a:r>
              <a:rPr lang="es-ES" dirty="0">
                <a:solidFill>
                  <a:srgbClr val="3D3D3D"/>
                </a:solidFill>
                <a:latin typeface="+mj-lt"/>
              </a:rPr>
              <a:t>Hacerse visible para los rescatadores. </a:t>
            </a:r>
          </a:p>
          <a:p>
            <a:pPr marL="341313" indent="-341313">
              <a:spcBef>
                <a:spcPts val="0"/>
              </a:spcBef>
              <a:spcAft>
                <a:spcPts val="800"/>
              </a:spcAft>
              <a:defRPr/>
            </a:pPr>
            <a:r>
              <a:rPr lang="es-ES" dirty="0">
                <a:solidFill>
                  <a:srgbClr val="3D3D3D"/>
                </a:solidFill>
                <a:latin typeface="+mj-lt"/>
              </a:rPr>
              <a:t>Encender la luz interior por la noche. </a:t>
            </a:r>
          </a:p>
          <a:p>
            <a:pPr marL="341313" indent="-341313">
              <a:spcBef>
                <a:spcPts val="0"/>
              </a:spcBef>
              <a:spcAft>
                <a:spcPts val="800"/>
              </a:spcAft>
              <a:defRPr/>
            </a:pPr>
            <a:r>
              <a:rPr lang="es-ES" dirty="0">
                <a:solidFill>
                  <a:srgbClr val="3D3D3D"/>
                </a:solidFill>
                <a:latin typeface="+mj-lt"/>
              </a:rPr>
              <a:t>Atar un paño de color a la antena o puerta. </a:t>
            </a:r>
          </a:p>
          <a:p>
            <a:pPr marL="341313" indent="-341313">
              <a:spcBef>
                <a:spcPts val="0"/>
              </a:spcBef>
              <a:spcAft>
                <a:spcPts val="800"/>
              </a:spcAft>
              <a:defRPr/>
            </a:pPr>
            <a:r>
              <a:rPr lang="es-ES" dirty="0">
                <a:solidFill>
                  <a:srgbClr val="3D3D3D"/>
                </a:solidFill>
                <a:latin typeface="+mj-lt"/>
              </a:rPr>
              <a:t>Levantar el capó después de que la nieve termina. </a:t>
            </a:r>
          </a:p>
          <a:p>
            <a:pPr marL="341313" indent="-341313">
              <a:spcBef>
                <a:spcPts val="0"/>
              </a:spcBef>
              <a:spcAft>
                <a:spcPts val="800"/>
              </a:spcAft>
              <a:defRPr/>
            </a:pPr>
            <a:r>
              <a:rPr lang="es-ES" dirty="0">
                <a:solidFill>
                  <a:srgbClr val="3D3D3D"/>
                </a:solidFill>
                <a:latin typeface="+mj-lt"/>
              </a:rPr>
              <a:t>Hacer ejercicios</a:t>
            </a:r>
            <a:r>
              <a:rPr lang="en-US" dirty="0">
                <a:solidFill>
                  <a:srgbClr val="3D3D3D"/>
                </a:solidFill>
                <a:latin typeface="+mj-lt"/>
              </a:rPr>
              <a:t>.</a:t>
            </a:r>
          </a:p>
          <a:p>
            <a:pPr>
              <a:defRPr/>
            </a:pPr>
            <a:endParaRPr lang="en-US" dirty="0">
              <a:solidFill>
                <a:srgbClr val="3D3D3D"/>
              </a:solidFill>
              <a:latin typeface="+mj-lt"/>
            </a:endParaRPr>
          </a:p>
        </p:txBody>
      </p:sp>
      <p:pic>
        <p:nvPicPr>
          <p:cNvPr id="6" name="Picture 5"/>
          <p:cNvPicPr>
            <a:picLocks noChangeAspect="1"/>
          </p:cNvPicPr>
          <p:nvPr/>
        </p:nvPicPr>
        <p:blipFill rotWithShape="1">
          <a:blip r:embed="rId3"/>
          <a:srcRect l="44999" r="-1"/>
          <a:stretch/>
        </p:blipFill>
        <p:spPr>
          <a:xfrm>
            <a:off x="4968081" y="28575"/>
            <a:ext cx="4815682" cy="5838825"/>
          </a:xfrm>
          <a:prstGeom prst="rect">
            <a:avLst/>
          </a:prstGeom>
        </p:spPr>
      </p:pic>
      <p:sp>
        <p:nvSpPr>
          <p:cNvPr id="7" name="Rectangle 6"/>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6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Tiempo severo y desastres naturales</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j-lt"/>
              </a:rPr>
              <a:t>Resumen</a:t>
            </a:r>
            <a:endParaRPr lang="en-US" dirty="0">
              <a:latin typeface="+mj-lt"/>
            </a:endParaRPr>
          </a:p>
        </p:txBody>
      </p:sp>
      <p:sp>
        <p:nvSpPr>
          <p:cNvPr id="94210" name="Content Placeholder 2"/>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1313" lvl="1" indent="-341313" eaLnBrk="1" hangingPunct="1">
              <a:spcBef>
                <a:spcPct val="0"/>
              </a:spcBef>
              <a:spcAft>
                <a:spcPts val="1000"/>
              </a:spcAft>
              <a:buFontTx/>
              <a:buChar char="•"/>
              <a:defRPr/>
            </a:pPr>
            <a:r>
              <a:rPr lang="es-ES_tradnl" altLang="en-US" dirty="0">
                <a:solidFill>
                  <a:srgbClr val="3D3D3D"/>
                </a:solidFill>
                <a:latin typeface="+mj-lt"/>
              </a:rPr>
              <a:t>Describir los pasos a seguir en caso de emergencias</a:t>
            </a:r>
          </a:p>
          <a:p>
            <a:pPr marL="341313" lvl="1" indent="-341313" eaLnBrk="1" hangingPunct="1">
              <a:spcBef>
                <a:spcPct val="0"/>
              </a:spcBef>
              <a:spcAft>
                <a:spcPts val="1000"/>
              </a:spcAft>
              <a:buFontTx/>
              <a:buChar char="•"/>
              <a:defRPr/>
            </a:pPr>
            <a:r>
              <a:rPr lang="es-ES_tradnl" altLang="en-US" dirty="0">
                <a:solidFill>
                  <a:srgbClr val="3D3D3D"/>
                </a:solidFill>
                <a:latin typeface="+mj-lt"/>
              </a:rPr>
              <a:t>Incluir procedimientos para informar, evacuar, dar cuenta y responder </a:t>
            </a:r>
          </a:p>
          <a:p>
            <a:pPr marL="341313" lvl="1" indent="-341313" eaLnBrk="1" hangingPunct="1">
              <a:spcBef>
                <a:spcPct val="0"/>
              </a:spcBef>
              <a:spcAft>
                <a:spcPts val="1000"/>
              </a:spcAft>
              <a:buFontTx/>
              <a:buChar char="•"/>
              <a:defRPr/>
            </a:pPr>
            <a:r>
              <a:rPr lang="es-ES_tradnl" altLang="en-US" dirty="0">
                <a:solidFill>
                  <a:srgbClr val="3D3D3D"/>
                </a:solidFill>
                <a:latin typeface="+mj-lt"/>
              </a:rPr>
              <a:t>Designar a los empleados responsables</a:t>
            </a:r>
          </a:p>
          <a:p>
            <a:pPr marL="341313" lvl="1" indent="-341313" eaLnBrk="1" hangingPunct="1">
              <a:spcBef>
                <a:spcPct val="0"/>
              </a:spcBef>
              <a:spcAft>
                <a:spcPts val="1000"/>
              </a:spcAft>
              <a:buFontTx/>
              <a:buChar char="•"/>
              <a:defRPr/>
            </a:pPr>
            <a:r>
              <a:rPr lang="es-ES_tradnl" altLang="en-US" dirty="0">
                <a:solidFill>
                  <a:srgbClr val="3D3D3D"/>
                </a:solidFill>
                <a:latin typeface="+mj-lt"/>
              </a:rPr>
              <a:t>Asegurarse que los empleadores y los empleados sepan los procedimientos y los papeles </a:t>
            </a:r>
          </a:p>
          <a:p>
            <a:pPr marL="341313" lvl="1" indent="-341313" eaLnBrk="1" hangingPunct="1">
              <a:spcBef>
                <a:spcPct val="0"/>
              </a:spcBef>
              <a:spcAft>
                <a:spcPts val="600"/>
              </a:spcAft>
              <a:buFontTx/>
              <a:buChar char="•"/>
              <a:defRPr/>
            </a:pPr>
            <a:r>
              <a:rPr lang="es-ES_tradnl" altLang="en-US" dirty="0">
                <a:solidFill>
                  <a:srgbClr val="3D3D3D"/>
                </a:solidFill>
                <a:latin typeface="+mj-lt"/>
              </a:rPr>
              <a:t>Incluir las emergencias:</a:t>
            </a:r>
          </a:p>
          <a:p>
            <a:pPr lvl="1" indent="-320675" eaLnBrk="1" hangingPunct="1">
              <a:spcBef>
                <a:spcPct val="0"/>
              </a:spcBef>
              <a:spcAft>
                <a:spcPts val="0"/>
              </a:spcAft>
              <a:defRPr/>
            </a:pPr>
            <a:r>
              <a:rPr lang="es-ES_tradnl" altLang="en-US" dirty="0">
                <a:solidFill>
                  <a:srgbClr val="3D3D3D"/>
                </a:solidFill>
                <a:latin typeface="+mj-lt"/>
              </a:rPr>
              <a:t>Médicas </a:t>
            </a:r>
          </a:p>
          <a:p>
            <a:pPr lvl="1" indent="-320675" eaLnBrk="1" hangingPunct="1">
              <a:spcBef>
                <a:spcPct val="0"/>
              </a:spcBef>
              <a:spcAft>
                <a:spcPts val="0"/>
              </a:spcAft>
              <a:defRPr/>
            </a:pPr>
            <a:r>
              <a:rPr lang="es-ES_tradnl" altLang="en-US" dirty="0">
                <a:solidFill>
                  <a:srgbClr val="3D3D3D"/>
                </a:solidFill>
                <a:latin typeface="+mj-lt"/>
              </a:rPr>
              <a:t>De fuego </a:t>
            </a:r>
          </a:p>
          <a:p>
            <a:pPr lvl="1" indent="-320675" eaLnBrk="1" hangingPunct="1">
              <a:spcBef>
                <a:spcPct val="0"/>
              </a:spcBef>
              <a:spcAft>
                <a:spcPts val="0"/>
              </a:spcAft>
              <a:defRPr/>
            </a:pPr>
            <a:r>
              <a:rPr lang="es-ES_tradnl" altLang="en-US" dirty="0">
                <a:solidFill>
                  <a:srgbClr val="3D3D3D"/>
                </a:solidFill>
                <a:latin typeface="+mj-lt"/>
              </a:rPr>
              <a:t>Eléctricas</a:t>
            </a:r>
          </a:p>
          <a:p>
            <a:pPr lvl="1" indent="-320675" eaLnBrk="1" hangingPunct="1">
              <a:spcBef>
                <a:spcPct val="0"/>
              </a:spcBef>
              <a:spcAft>
                <a:spcPts val="0"/>
              </a:spcAft>
              <a:defRPr/>
            </a:pPr>
            <a:r>
              <a:rPr lang="es-ES_tradnl" altLang="en-US" dirty="0">
                <a:solidFill>
                  <a:srgbClr val="3D3D3D"/>
                </a:solidFill>
                <a:latin typeface="+mj-lt"/>
              </a:rPr>
              <a:t>Químicas </a:t>
            </a:r>
          </a:p>
          <a:p>
            <a:pPr lvl="1" indent="-320675" eaLnBrk="1" hangingPunct="1">
              <a:spcBef>
                <a:spcPct val="0"/>
              </a:spcBef>
              <a:spcAft>
                <a:spcPts val="0"/>
              </a:spcAft>
              <a:defRPr/>
            </a:pPr>
            <a:r>
              <a:rPr lang="es-ES_tradnl" altLang="en-US" dirty="0">
                <a:solidFill>
                  <a:srgbClr val="3D3D3D"/>
                </a:solidFill>
                <a:latin typeface="+mj-lt"/>
              </a:rPr>
              <a:t>De amenazas de bomba </a:t>
            </a:r>
          </a:p>
          <a:p>
            <a:pPr lvl="1" indent="-320675" eaLnBrk="1" hangingPunct="1">
              <a:spcBef>
                <a:spcPct val="0"/>
              </a:spcBef>
              <a:spcAft>
                <a:spcPts val="0"/>
              </a:spcAft>
              <a:defRPr/>
            </a:pPr>
            <a:r>
              <a:rPr lang="es-ES_tradnl" altLang="en-US" dirty="0">
                <a:solidFill>
                  <a:srgbClr val="3D3D3D"/>
                </a:solidFill>
                <a:latin typeface="+mj-lt"/>
              </a:rPr>
              <a:t>De tiempo severo y desastres naturales</a:t>
            </a:r>
          </a:p>
        </p:txBody>
      </p:sp>
      <p:sp>
        <p:nvSpPr>
          <p:cNvPr id="5" name="Rectangle 4"/>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    </a:t>
            </a:r>
            <a:r>
              <a:rPr lang="en-US" altLang="en-US" sz="1000" kern="0">
                <a:solidFill>
                  <a:srgbClr val="FA834E"/>
                </a:solidFill>
                <a:latin typeface="+mj-lt"/>
                <a:ea typeface="Open Sans" panose="020B0606030504020204" pitchFamily="34" charset="0"/>
                <a:cs typeface="Open Sans" panose="020B0606030504020204" pitchFamily="34" charset="0"/>
              </a:rPr>
              <a:t>    </a:t>
            </a:r>
            <a:r>
              <a:rPr lang="es-ES" altLang="en-US" sz="1000" kern="0">
                <a:solidFill>
                  <a:srgbClr val="FA834E"/>
                </a:solidFill>
                <a:latin typeface="+mj-lt"/>
                <a:ea typeface="Open Sans" panose="020B0606030504020204" pitchFamily="34" charset="0"/>
                <a:cs typeface="Open Sans" panose="020B0606030504020204" pitchFamily="34" charset="0"/>
              </a:rPr>
              <a:t>Resumen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j-lt"/>
              </a:rPr>
              <a:t>Esquema del curso</a:t>
            </a:r>
            <a:endParaRPr lang="en-US" dirty="0">
              <a:latin typeface="+mj-lt"/>
            </a:endParaRPr>
          </a:p>
        </p:txBody>
      </p:sp>
      <p:sp>
        <p:nvSpPr>
          <p:cNvPr id="3" name="Content Placeholder 2"/>
          <p:cNvSpPr>
            <a:spLocks noGrp="1"/>
          </p:cNvSpPr>
          <p:nvPr>
            <p:ph idx="1"/>
          </p:nvPr>
        </p:nvSpPr>
        <p:spPr/>
        <p:txBody>
          <a:bodyPr/>
          <a:lstStyle/>
          <a:p>
            <a:pPr marL="342900" indent="-342900" eaLnBrk="1" hangingPunct="1">
              <a:buFont typeface="+mj-lt"/>
              <a:buAutoNum type="arabicPeriod"/>
            </a:pPr>
            <a:r>
              <a:rPr lang="es-ES" altLang="en-US" dirty="0">
                <a:latin typeface="+mj-lt"/>
              </a:rPr>
              <a:t>Desarrollar un plan</a:t>
            </a:r>
            <a:endParaRPr lang="en-US" altLang="en-US" dirty="0">
              <a:latin typeface="+mj-lt"/>
            </a:endParaRPr>
          </a:p>
          <a:p>
            <a:pPr marL="342900" indent="-342900" eaLnBrk="1" hangingPunct="1">
              <a:buFont typeface="+mj-lt"/>
              <a:buAutoNum type="arabicPeriod"/>
            </a:pPr>
            <a:r>
              <a:rPr lang="en-US" altLang="en-US" dirty="0" err="1">
                <a:latin typeface="+mj-lt"/>
              </a:rPr>
              <a:t>Emergencias</a:t>
            </a:r>
            <a:r>
              <a:rPr lang="en-US" altLang="en-US" dirty="0">
                <a:latin typeface="+mj-lt"/>
              </a:rPr>
              <a:t> de </a:t>
            </a:r>
            <a:r>
              <a:rPr lang="en-US" altLang="en-US" dirty="0" err="1">
                <a:latin typeface="+mj-lt"/>
              </a:rPr>
              <a:t>incendios</a:t>
            </a:r>
            <a:r>
              <a:rPr lang="en-US" altLang="en-US" dirty="0">
                <a:latin typeface="+mj-lt"/>
              </a:rPr>
              <a:t> y </a:t>
            </a:r>
            <a:r>
              <a:rPr lang="en-US" altLang="en-US" dirty="0" err="1">
                <a:latin typeface="+mj-lt"/>
              </a:rPr>
              <a:t>médicas</a:t>
            </a:r>
            <a:endParaRPr lang="en-US" altLang="en-US" dirty="0">
              <a:latin typeface="+mj-lt"/>
            </a:endParaRPr>
          </a:p>
          <a:p>
            <a:pPr marL="342900" indent="-342900" eaLnBrk="1" hangingPunct="1">
              <a:buFont typeface="+mj-lt"/>
              <a:buAutoNum type="arabicPeriod"/>
            </a:pPr>
            <a:r>
              <a:rPr lang="es-ES" altLang="en-US" dirty="0">
                <a:latin typeface="+mj-lt"/>
              </a:rPr>
              <a:t>Fallo eléctrico prolongado</a:t>
            </a:r>
          </a:p>
          <a:p>
            <a:pPr marL="342900" indent="-342900" eaLnBrk="1" hangingPunct="1">
              <a:buFont typeface="+mj-lt"/>
              <a:buAutoNum type="arabicPeriod"/>
            </a:pPr>
            <a:r>
              <a:rPr lang="es-ES" altLang="en-US" dirty="0">
                <a:latin typeface="+mj-lt"/>
              </a:rPr>
              <a:t>Derrames químicos </a:t>
            </a:r>
          </a:p>
          <a:p>
            <a:pPr marL="342900" indent="-342900" eaLnBrk="1" hangingPunct="1">
              <a:buFont typeface="+mj-lt"/>
              <a:buAutoNum type="arabicPeriod"/>
            </a:pPr>
            <a:r>
              <a:rPr lang="es-ES" altLang="en-US" dirty="0">
                <a:latin typeface="+mj-lt"/>
              </a:rPr>
              <a:t>Amenazas de bomba por teléfono</a:t>
            </a:r>
          </a:p>
          <a:p>
            <a:pPr marL="342900" indent="-342900" eaLnBrk="1" hangingPunct="1">
              <a:buFont typeface="+mj-lt"/>
              <a:buAutoNum type="arabicPeriod"/>
            </a:pPr>
            <a:r>
              <a:rPr lang="es-ES" altLang="en-US" dirty="0">
                <a:latin typeface="+mj-lt"/>
              </a:rPr>
              <a:t>Tiempo severo y desastres naturales</a:t>
            </a:r>
          </a:p>
        </p:txBody>
      </p:sp>
      <p:sp>
        <p:nvSpPr>
          <p:cNvPr id="7" name="Rectangle 6"/>
          <p:cNvSpPr/>
          <p:nvPr/>
        </p:nvSpPr>
        <p:spPr>
          <a:xfrm>
            <a:off x="315119" y="164812"/>
            <a:ext cx="3373079" cy="246221"/>
          </a:xfrm>
          <a:prstGeom prst="rect">
            <a:avLst/>
          </a:prstGeom>
        </p:spPr>
        <p:txBody>
          <a:bodyPr wrap="square">
            <a:spAutoFit/>
          </a:bodyPr>
          <a:lstStyle/>
          <a:p>
            <a:r>
              <a:rPr lang="en-US" altLang="en-US" sz="1000" kern="0">
                <a:solidFill>
                  <a:srgbClr val="FA834E"/>
                </a:solidFill>
                <a:latin typeface="+mj-lt"/>
                <a:ea typeface="Open Sans" panose="020B0606030504020204" pitchFamily="34" charset="0"/>
                <a:cs typeface="Open Sans" panose="020B0606030504020204" pitchFamily="34" charset="0"/>
              </a:rPr>
              <a:t>&gt;     </a:t>
            </a:r>
            <a:r>
              <a:rPr lang="en-US" altLang="en-US" sz="1000" b="0" kern="0">
                <a:solidFill>
                  <a:srgbClr val="FA834E"/>
                </a:solidFill>
                <a:latin typeface="+mj-lt"/>
                <a:ea typeface="Open Sans" panose="020B0606030504020204" pitchFamily="34" charset="0"/>
                <a:cs typeface="Open Sans" panose="020B0606030504020204" pitchFamily="34" charset="0"/>
              </a:rPr>
              <a:t>Introducción</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61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21756" y="457200"/>
            <a:ext cx="6705600" cy="762000"/>
          </a:xfrm>
          <a:prstGeom prst="rect">
            <a:avLst/>
          </a:prstGeom>
          <a:noFill/>
          <a:ln>
            <a:miter lim="800000"/>
            <a:headEnd/>
            <a:tailEnd/>
          </a:ln>
        </p:spPr>
        <p:txBody>
          <a:bodyPr lIns="91485" tIns="45742" rIns="91485" bIns="45742" anchor="t" anchorCtr="0"/>
          <a:lstStyle/>
          <a:p>
            <a:pPr eaLnBrk="1" hangingPunct="1"/>
            <a:r>
              <a:rPr lang="en-US" altLang="en-US" dirty="0" err="1">
                <a:latin typeface="+mj-lt"/>
              </a:rPr>
              <a:t>Desarrollar</a:t>
            </a:r>
            <a:r>
              <a:rPr lang="en-US" altLang="en-US" dirty="0">
                <a:latin typeface="+mj-lt"/>
              </a:rPr>
              <a:t> un plan</a:t>
            </a:r>
            <a:endParaRPr lang="en-US" altLang="en-US" b="1" dirty="0">
              <a:latin typeface="+mj-lt"/>
            </a:endParaRPr>
          </a:p>
        </p:txBody>
      </p:sp>
      <p:sp>
        <p:nvSpPr>
          <p:cNvPr id="12291" name="Rectangle 3"/>
          <p:cNvSpPr>
            <a:spLocks noGrp="1" noChangeArrowheads="1"/>
          </p:cNvSpPr>
          <p:nvPr>
            <p:ph idx="4294967295"/>
          </p:nvPr>
        </p:nvSpPr>
        <p:spPr>
          <a:xfrm>
            <a:off x="2606676" y="1371600"/>
            <a:ext cx="4495799" cy="41148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Lo que </a:t>
            </a:r>
            <a:r>
              <a:rPr lang="en-US" sz="1300" b="1" dirty="0" err="1">
                <a:solidFill>
                  <a:srgbClr val="E65F25"/>
                </a:solidFill>
                <a:latin typeface="+mj-lt"/>
                <a:ea typeface="Open Sans" panose="020B0606030504020204" pitchFamily="34" charset="0"/>
                <a:cs typeface="Open Sans" panose="020B0606030504020204" pitchFamily="34" charset="0"/>
              </a:rPr>
              <a:t>necesita</a:t>
            </a:r>
            <a:r>
              <a:rPr lang="en-US" sz="1300" b="1" dirty="0">
                <a:solidFill>
                  <a:srgbClr val="E65F25"/>
                </a:solidFill>
                <a:latin typeface="+mj-lt"/>
                <a:ea typeface="Open Sans" panose="020B0606030504020204" pitchFamily="34" charset="0"/>
                <a:cs typeface="Open Sans" panose="020B0606030504020204" pitchFamily="34" charset="0"/>
              </a:rPr>
              <a:t> saber:</a:t>
            </a:r>
          </a:p>
          <a:p>
            <a:pPr marL="342900" indent="-342900">
              <a:spcBef>
                <a:spcPts val="0"/>
              </a:spcBef>
              <a:spcAft>
                <a:spcPts val="1300"/>
              </a:spcAft>
              <a:buFont typeface="+mj-lt"/>
              <a:buAutoNum type="arabicPeriod"/>
            </a:pPr>
            <a:r>
              <a:rPr lang="es-ES" altLang="en-US" sz="1300" dirty="0">
                <a:solidFill>
                  <a:srgbClr val="3D3D3D"/>
                </a:solidFill>
                <a:latin typeface="+mj-lt"/>
                <a:ea typeface="Open Sans" panose="020B0606030504020204" pitchFamily="34" charset="0"/>
                <a:cs typeface="Open Sans" panose="020B0606030504020204" pitchFamily="34" charset="0"/>
              </a:rPr>
              <a:t>La definición de un Plan de Acción de Emergencia (EAP, por sus siglas en inglés)</a:t>
            </a:r>
          </a:p>
          <a:p>
            <a:pPr marL="342900" indent="-342900">
              <a:spcBef>
                <a:spcPts val="0"/>
              </a:spcBef>
              <a:spcAft>
                <a:spcPts val="1300"/>
              </a:spcAft>
              <a:buFont typeface="+mj-lt"/>
              <a:buAutoNum type="arabicPeriod"/>
            </a:pPr>
            <a:r>
              <a:rPr lang="es-ES" altLang="en-US" sz="1300" dirty="0">
                <a:solidFill>
                  <a:srgbClr val="3D3D3D"/>
                </a:solidFill>
                <a:latin typeface="+mj-lt"/>
                <a:ea typeface="Open Sans" panose="020B0606030504020204" pitchFamily="34" charset="0"/>
                <a:cs typeface="Open Sans" panose="020B0606030504020204" pitchFamily="34" charset="0"/>
              </a:rPr>
              <a:t>Los componentes de un EAP</a:t>
            </a:r>
          </a:p>
          <a:p>
            <a:pPr marL="342900" indent="-342900">
              <a:spcBef>
                <a:spcPts val="0"/>
              </a:spcBef>
              <a:spcAft>
                <a:spcPts val="1300"/>
              </a:spcAft>
              <a:buFont typeface="+mj-lt"/>
              <a:buAutoNum type="arabicPeriod"/>
            </a:pPr>
            <a:r>
              <a:rPr lang="es-ES" altLang="en-US" sz="1300" dirty="0">
                <a:solidFill>
                  <a:srgbClr val="3D3D3D"/>
                </a:solidFill>
                <a:latin typeface="+mj-lt"/>
                <a:ea typeface="Open Sans" panose="020B0606030504020204" pitchFamily="34" charset="0"/>
                <a:cs typeface="Open Sans" panose="020B0606030504020204" pitchFamily="34" charset="0"/>
              </a:rPr>
              <a:t>Requerimientos para mapas de evacuación</a:t>
            </a:r>
          </a:p>
          <a:p>
            <a:pPr marL="342900" indent="-342900">
              <a:spcBef>
                <a:spcPts val="0"/>
              </a:spcBef>
              <a:spcAft>
                <a:spcPts val="1300"/>
              </a:spcAft>
              <a:buFont typeface="+mj-lt"/>
              <a:buAutoNum type="arabicPeriod"/>
            </a:pPr>
            <a:r>
              <a:rPr lang="es-ES" altLang="en-US" sz="1300" dirty="0">
                <a:solidFill>
                  <a:srgbClr val="3D3D3D"/>
                </a:solidFill>
                <a:latin typeface="+mj-lt"/>
                <a:ea typeface="Open Sans" panose="020B0606030504020204" pitchFamily="34" charset="0"/>
                <a:cs typeface="Open Sans" panose="020B0606030504020204" pitchFamily="34" charset="0"/>
              </a:rPr>
              <a:t>Requerimientos de capacitación</a:t>
            </a:r>
          </a:p>
          <a:p>
            <a:pPr marL="342900" indent="-342900">
              <a:spcBef>
                <a:spcPts val="0"/>
              </a:spcBef>
              <a:spcAft>
                <a:spcPts val="1300"/>
              </a:spcAft>
              <a:buFont typeface="+mj-lt"/>
              <a:buAutoNum type="arabicPeriod"/>
            </a:pPr>
            <a:endParaRPr lang="en-US" altLang="en-US" sz="1300" dirty="0">
              <a:solidFill>
                <a:srgbClr val="3D3D3D"/>
              </a:solidFill>
              <a:latin typeface="+mj-lt"/>
              <a:ea typeface="Open Sans" panose="020B0606030504020204" pitchFamily="34" charset="0"/>
              <a:cs typeface="Open Sans" panose="020B0606030504020204" pitchFamily="34" charset="0"/>
            </a:endParaRPr>
          </a:p>
        </p:txBody>
      </p:sp>
      <p:sp>
        <p:nvSpPr>
          <p:cNvPr id="6" name="TextBox 5"/>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1</a:t>
            </a:r>
          </a:p>
        </p:txBody>
      </p:sp>
      <p:cxnSp>
        <p:nvCxnSpPr>
          <p:cNvPr id="7" name="Straight Connector 6"/>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2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s-ES_tradnl" altLang="en-US" dirty="0">
                <a:latin typeface="+mj-lt"/>
              </a:rPr>
              <a:t>Definición</a:t>
            </a:r>
            <a:endParaRPr lang="es-ES_tradnl" altLang="en-US" dirty="0">
              <a:solidFill>
                <a:srgbClr val="4A72A8"/>
              </a:solidFill>
              <a:latin typeface="+mj-lt"/>
            </a:endParaRPr>
          </a:p>
        </p:txBody>
      </p:sp>
      <p:sp>
        <p:nvSpPr>
          <p:cNvPr id="6147" name="Content Placeholder 1"/>
          <p:cNvSpPr>
            <a:spLocks noGrp="1"/>
          </p:cNvSpPr>
          <p:nvPr>
            <p:ph idx="1"/>
          </p:nvPr>
        </p:nvSpPr>
        <p:spPr>
          <a:xfrm>
            <a:off x="320674" y="1371600"/>
            <a:ext cx="5180807" cy="4224232"/>
          </a:xfrm>
        </p:spPr>
        <p:txBody>
          <a:bodyPr/>
          <a:lstStyle/>
          <a:p>
            <a:pPr marL="341313" indent="-341313" eaLnBrk="1" hangingPunct="1">
              <a:spcBef>
                <a:spcPts val="0"/>
              </a:spcBef>
              <a:spcAft>
                <a:spcPts val="1600"/>
              </a:spcAft>
              <a:defRPr/>
            </a:pPr>
            <a:r>
              <a:rPr lang="es-ES_tradnl" altLang="en-US" dirty="0">
                <a:solidFill>
                  <a:srgbClr val="3D3D3D"/>
                </a:solidFill>
                <a:latin typeface="+mj-lt"/>
              </a:rPr>
              <a:t>Proporcionar procedimientos paso a paso </a:t>
            </a:r>
          </a:p>
          <a:p>
            <a:pPr marL="341313" indent="-341313" eaLnBrk="1" hangingPunct="1">
              <a:spcBef>
                <a:spcPts val="0"/>
              </a:spcBef>
              <a:spcAft>
                <a:spcPts val="1600"/>
              </a:spcAft>
              <a:defRPr/>
            </a:pPr>
            <a:r>
              <a:rPr lang="es-ES_tradnl" altLang="en-US" dirty="0">
                <a:solidFill>
                  <a:srgbClr val="3D3D3D"/>
                </a:solidFill>
                <a:latin typeface="+mj-lt"/>
              </a:rPr>
              <a:t>Abordar los desastres naturales </a:t>
            </a:r>
          </a:p>
          <a:p>
            <a:pPr marL="341313" indent="-341313" eaLnBrk="1" hangingPunct="1">
              <a:spcBef>
                <a:spcPts val="0"/>
              </a:spcBef>
              <a:spcAft>
                <a:spcPts val="1600"/>
              </a:spcAft>
              <a:defRPr/>
            </a:pPr>
            <a:r>
              <a:rPr lang="es-ES_tradnl" altLang="en-US" dirty="0">
                <a:solidFill>
                  <a:srgbClr val="3D3D3D"/>
                </a:solidFill>
                <a:latin typeface="+mj-lt"/>
              </a:rPr>
              <a:t>Incluir a quién notificar y a quién las tareas han sido asignadas</a:t>
            </a:r>
          </a:p>
          <a:p>
            <a:pPr marL="341313" indent="-341313" eaLnBrk="1" hangingPunct="1">
              <a:spcBef>
                <a:spcPts val="0"/>
              </a:spcBef>
              <a:spcAft>
                <a:spcPts val="1600"/>
              </a:spcAft>
              <a:defRPr/>
            </a:pPr>
            <a:r>
              <a:rPr lang="es-ES_tradnl" altLang="en-US" dirty="0">
                <a:solidFill>
                  <a:srgbClr val="3D3D3D"/>
                </a:solidFill>
                <a:latin typeface="+mj-lt"/>
              </a:rPr>
              <a:t>Debe ser por escrito, debe mantenerse en el lugar de trabajo y debe estar disponible para revisar</a:t>
            </a:r>
          </a:p>
        </p:txBody>
      </p:sp>
      <p:pic>
        <p:nvPicPr>
          <p:cNvPr id="225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2481" y="1294555"/>
            <a:ext cx="3148013"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Desarrollar un plan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s-ES_tradnl" altLang="en-US" dirty="0">
                <a:latin typeface="+mj-lt"/>
              </a:rPr>
              <a:t>Definición del alcance</a:t>
            </a:r>
          </a:p>
        </p:txBody>
      </p:sp>
      <p:sp>
        <p:nvSpPr>
          <p:cNvPr id="6147" name="Content Placeholder 1"/>
          <p:cNvSpPr>
            <a:spLocks noGrp="1"/>
          </p:cNvSpPr>
          <p:nvPr>
            <p:ph idx="1"/>
          </p:nvPr>
        </p:nvSpPr>
        <p:spPr>
          <a:xfrm>
            <a:off x="320675" y="1371600"/>
            <a:ext cx="3656806" cy="4224232"/>
          </a:xfrm>
        </p:spPr>
        <p:txBody>
          <a:bodyPr/>
          <a:lstStyle/>
          <a:p>
            <a:pPr marL="341313" indent="-341313" eaLnBrk="1" hangingPunct="1">
              <a:spcBef>
                <a:spcPts val="0"/>
              </a:spcBef>
              <a:spcAft>
                <a:spcPts val="1600"/>
              </a:spcAft>
              <a:defRPr/>
            </a:pPr>
            <a:r>
              <a:rPr lang="es-ES_tradnl" altLang="en-US" dirty="0">
                <a:solidFill>
                  <a:srgbClr val="3D3D3D"/>
                </a:solidFill>
                <a:latin typeface="+mj-lt"/>
              </a:rPr>
              <a:t>Quién va a desarrollar, implementar y mantener el plan </a:t>
            </a:r>
          </a:p>
          <a:p>
            <a:pPr marL="341313" indent="-341313" eaLnBrk="1" hangingPunct="1">
              <a:spcBef>
                <a:spcPts val="0"/>
              </a:spcBef>
              <a:spcAft>
                <a:spcPts val="1600"/>
              </a:spcAft>
              <a:defRPr/>
            </a:pPr>
            <a:r>
              <a:rPr lang="es-ES_tradnl" altLang="en-US" dirty="0">
                <a:solidFill>
                  <a:srgbClr val="3D3D3D"/>
                </a:solidFill>
                <a:latin typeface="+mj-lt"/>
              </a:rPr>
              <a:t>Todas las instalaciones que podrían verse afectadas </a:t>
            </a:r>
          </a:p>
          <a:p>
            <a:pPr marL="341313" indent="-341313" eaLnBrk="1" hangingPunct="1">
              <a:spcBef>
                <a:spcPts val="0"/>
              </a:spcBef>
              <a:spcAft>
                <a:spcPts val="1600"/>
              </a:spcAft>
              <a:defRPr/>
            </a:pPr>
            <a:r>
              <a:rPr lang="es-ES_tradnl" altLang="en-US" dirty="0">
                <a:solidFill>
                  <a:srgbClr val="3D3D3D"/>
                </a:solidFill>
                <a:latin typeface="+mj-lt"/>
              </a:rPr>
              <a:t>Planes separados para cada instalación </a:t>
            </a:r>
          </a:p>
          <a:p>
            <a:pPr marL="341313" indent="-341313" eaLnBrk="1" hangingPunct="1">
              <a:spcBef>
                <a:spcPts val="0"/>
              </a:spcBef>
              <a:spcAft>
                <a:spcPts val="1600"/>
              </a:spcAft>
              <a:defRPr/>
            </a:pPr>
            <a:r>
              <a:rPr lang="es-ES_tradnl" altLang="en-US" dirty="0">
                <a:solidFill>
                  <a:srgbClr val="3D3D3D"/>
                </a:solidFill>
                <a:latin typeface="+mj-lt"/>
              </a:rPr>
              <a:t>Trabajo fuera</a:t>
            </a:r>
          </a:p>
        </p:txBody>
      </p:sp>
      <p:pic>
        <p:nvPicPr>
          <p:cNvPr id="2" name="Picture 1"/>
          <p:cNvPicPr>
            <a:picLocks noChangeAspect="1"/>
          </p:cNvPicPr>
          <p:nvPr/>
        </p:nvPicPr>
        <p:blipFill>
          <a:blip r:embed="rId3"/>
          <a:stretch>
            <a:fillRect/>
          </a:stretch>
        </p:blipFill>
        <p:spPr>
          <a:xfrm>
            <a:off x="4968875" y="1447800"/>
            <a:ext cx="4419600" cy="2946400"/>
          </a:xfrm>
          <a:prstGeom prst="rect">
            <a:avLst/>
          </a:prstGeom>
          <a:effectLst/>
        </p:spPr>
      </p:pic>
      <p:sp>
        <p:nvSpPr>
          <p:cNvPr id="5" name="Rectangle 4"/>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Desarrollar un plan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s-ES" altLang="en-US" dirty="0">
                <a:latin typeface="+mj-lt"/>
              </a:rPr>
              <a:t>Evaluar los peligros y los riesgos</a:t>
            </a:r>
            <a:endParaRPr lang="es-ES_tradnl" altLang="en-US" dirty="0">
              <a:solidFill>
                <a:srgbClr val="4A72A8"/>
              </a:solidFill>
              <a:latin typeface="+mj-lt"/>
            </a:endParaRPr>
          </a:p>
        </p:txBody>
      </p:sp>
      <p:sp>
        <p:nvSpPr>
          <p:cNvPr id="6147" name="Content Placeholder 1"/>
          <p:cNvSpPr>
            <a:spLocks noGrp="1"/>
          </p:cNvSpPr>
          <p:nvPr>
            <p:ph idx="1"/>
          </p:nvPr>
        </p:nvSpPr>
        <p:spPr>
          <a:xfrm>
            <a:off x="320674" y="1371600"/>
            <a:ext cx="4648201" cy="2362200"/>
          </a:xfrm>
        </p:spPr>
        <p:txBody>
          <a:bodyPr/>
          <a:lstStyle/>
          <a:p>
            <a:pPr marL="341313" indent="-341313" eaLnBrk="1" hangingPunct="1">
              <a:spcBef>
                <a:spcPts val="0"/>
              </a:spcBef>
              <a:spcAft>
                <a:spcPts val="1200"/>
              </a:spcAft>
              <a:defRPr/>
            </a:pPr>
            <a:r>
              <a:rPr lang="es-ES_tradnl" altLang="en-US" dirty="0">
                <a:solidFill>
                  <a:srgbClr val="3D3D3D"/>
                </a:solidFill>
                <a:latin typeface="+mj-lt"/>
              </a:rPr>
              <a:t>Peligros </a:t>
            </a:r>
          </a:p>
          <a:p>
            <a:pPr marL="341313" indent="-341313" eaLnBrk="1" hangingPunct="1">
              <a:spcBef>
                <a:spcPts val="0"/>
              </a:spcBef>
              <a:spcAft>
                <a:spcPts val="1200"/>
              </a:spcAft>
              <a:defRPr/>
            </a:pPr>
            <a:r>
              <a:rPr lang="es-ES_tradnl" altLang="en-US" dirty="0">
                <a:solidFill>
                  <a:srgbClr val="3D3D3D"/>
                </a:solidFill>
                <a:latin typeface="+mj-lt"/>
              </a:rPr>
              <a:t>Tipos de emergencias </a:t>
            </a:r>
          </a:p>
          <a:p>
            <a:pPr marL="341313" indent="-341313" eaLnBrk="1" hangingPunct="1">
              <a:spcBef>
                <a:spcPts val="0"/>
              </a:spcBef>
              <a:spcAft>
                <a:spcPts val="1200"/>
              </a:spcAft>
              <a:defRPr/>
            </a:pPr>
            <a:r>
              <a:rPr lang="es-ES_tradnl" altLang="en-US" dirty="0">
                <a:solidFill>
                  <a:srgbClr val="3D3D3D"/>
                </a:solidFill>
                <a:latin typeface="+mj-lt"/>
              </a:rPr>
              <a:t>Todos los componentes de la empresa</a:t>
            </a:r>
          </a:p>
          <a:p>
            <a:pPr marL="341313" indent="-341313" eaLnBrk="1" hangingPunct="1">
              <a:spcBef>
                <a:spcPts val="0"/>
              </a:spcBef>
              <a:spcAft>
                <a:spcPts val="1200"/>
              </a:spcAft>
              <a:defRPr/>
            </a:pPr>
            <a:r>
              <a:rPr lang="es-ES_tradnl" altLang="en-US" dirty="0">
                <a:solidFill>
                  <a:srgbClr val="3D3D3D"/>
                </a:solidFill>
                <a:latin typeface="+mj-lt"/>
              </a:rPr>
              <a:t>Cómo cada emergencia afectaría a cada componente </a:t>
            </a:r>
          </a:p>
          <a:p>
            <a:pPr marL="341313" indent="-341313" eaLnBrk="1" hangingPunct="1">
              <a:spcBef>
                <a:spcPts val="0"/>
              </a:spcBef>
              <a:spcAft>
                <a:spcPts val="1200"/>
              </a:spcAft>
              <a:defRPr/>
            </a:pPr>
            <a:r>
              <a:rPr lang="es-ES_tradnl" altLang="en-US" dirty="0">
                <a:solidFill>
                  <a:srgbClr val="3D3D3D"/>
                </a:solidFill>
                <a:latin typeface="+mj-lt"/>
              </a:rPr>
              <a:t>Oficinas, fábricas y lugares remotos </a:t>
            </a:r>
          </a:p>
          <a:p>
            <a:pPr marL="341313" indent="-341313" eaLnBrk="1" hangingPunct="1">
              <a:spcBef>
                <a:spcPts val="0"/>
              </a:spcBef>
              <a:spcAft>
                <a:spcPts val="1200"/>
              </a:spcAft>
              <a:defRPr/>
            </a:pPr>
            <a:r>
              <a:rPr lang="es-ES_tradnl" altLang="en-US" dirty="0">
                <a:solidFill>
                  <a:srgbClr val="3D3D3D"/>
                </a:solidFill>
                <a:latin typeface="+mj-lt"/>
              </a:rPr>
              <a:t>Respuesta a todas las emergencias posibles</a:t>
            </a:r>
          </a:p>
        </p:txBody>
      </p:sp>
      <p:pic>
        <p:nvPicPr>
          <p:cNvPr id="2" name="Picture 1"/>
          <p:cNvPicPr>
            <a:picLocks noChangeAspect="1"/>
          </p:cNvPicPr>
          <p:nvPr/>
        </p:nvPicPr>
        <p:blipFill>
          <a:blip r:embed="rId3"/>
          <a:stretch>
            <a:fillRect/>
          </a:stretch>
        </p:blipFill>
        <p:spPr bwMode="auto">
          <a:xfrm>
            <a:off x="5100012" y="1447800"/>
            <a:ext cx="4288464"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100011" y="4495799"/>
            <a:ext cx="4683752" cy="1178475"/>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p:cNvSpPr txBox="1">
            <a:spLocks/>
          </p:cNvSpPr>
          <p:nvPr/>
        </p:nvSpPr>
        <p:spPr>
          <a:xfrm rot="781729">
            <a:off x="5157528" y="4466556"/>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8" name="Rectangle 2"/>
          <p:cNvSpPr>
            <a:spLocks noChangeArrowheads="1"/>
          </p:cNvSpPr>
          <p:nvPr/>
        </p:nvSpPr>
        <p:spPr bwMode="auto">
          <a:xfrm>
            <a:off x="5653881" y="4648200"/>
            <a:ext cx="3962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altLang="en-US" sz="1300" i="1" dirty="0">
                <a:solidFill>
                  <a:srgbClr val="3D3D3D"/>
                </a:solidFill>
                <a:latin typeface="+mj-lt"/>
                <a:ea typeface="Open Sans" panose="020B0606030504020204" pitchFamily="34" charset="0"/>
                <a:cs typeface="Open Sans" panose="020B0606030504020204" pitchFamily="34" charset="0"/>
              </a:rPr>
              <a:t>Algunas emergencias, tales como derrames químicos, pueden tener requisitos de informes reglamentarios: </a:t>
            </a:r>
            <a:r>
              <a:rPr lang="es-ES" altLang="en-US" sz="1300" b="1" i="1" dirty="0">
                <a:solidFill>
                  <a:srgbClr val="3D3D3D"/>
                </a:solidFill>
                <a:latin typeface="+mj-lt"/>
                <a:ea typeface="Open Sans" panose="020B0606030504020204" pitchFamily="34" charset="0"/>
                <a:cs typeface="Open Sans" panose="020B0606030504020204" pitchFamily="34" charset="0"/>
              </a:rPr>
              <a:t>debe determinar e incluirlos en el plan de acción para emergencias, o PAE.</a:t>
            </a:r>
          </a:p>
        </p:txBody>
      </p:sp>
      <p:sp>
        <p:nvSpPr>
          <p:cNvPr id="9" name="Rectangle 8"/>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Desarrollar un plan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s-ES_tradnl" altLang="en-US" dirty="0">
                <a:latin typeface="+mj-lt"/>
              </a:rPr>
              <a:t>Asignar la responsabilidad</a:t>
            </a:r>
          </a:p>
        </p:txBody>
      </p:sp>
      <p:sp>
        <p:nvSpPr>
          <p:cNvPr id="6147" name="Content Placeholder 1"/>
          <p:cNvSpPr>
            <a:spLocks noGrp="1"/>
          </p:cNvSpPr>
          <p:nvPr>
            <p:ph idx="1"/>
          </p:nvPr>
        </p:nvSpPr>
        <p:spPr/>
        <p:txBody>
          <a:bodyPr/>
          <a:lstStyle/>
          <a:p>
            <a:pPr marL="341313" indent="-341313" eaLnBrk="1" hangingPunct="1">
              <a:spcBef>
                <a:spcPts val="0"/>
              </a:spcBef>
              <a:spcAft>
                <a:spcPts val="600"/>
              </a:spcAft>
              <a:buFont typeface="Symbol" panose="05050102010706020507" pitchFamily="18" charset="2"/>
              <a:buChar char="·"/>
              <a:defRPr/>
            </a:pPr>
            <a:r>
              <a:rPr lang="es-ES_tradnl" altLang="en-US" dirty="0">
                <a:solidFill>
                  <a:srgbClr val="3D3D3D"/>
                </a:solidFill>
                <a:latin typeface="+mj-lt"/>
              </a:rPr>
              <a:t>Designar a individuos específicos encargados de diversas tareas:</a:t>
            </a:r>
          </a:p>
          <a:p>
            <a:pPr marL="682625" lvl="1" indent="-341313" eaLnBrk="1" hangingPunct="1">
              <a:spcBef>
                <a:spcPts val="0"/>
              </a:spcBef>
              <a:spcAft>
                <a:spcPts val="600"/>
              </a:spcAft>
              <a:buFont typeface="Tahoma" panose="020B0604030504040204" pitchFamily="34" charset="0"/>
              <a:buChar char="−"/>
              <a:defRPr/>
            </a:pPr>
            <a:r>
              <a:rPr lang="es-ES_tradnl" altLang="en-US" dirty="0">
                <a:solidFill>
                  <a:srgbClr val="3D3D3D"/>
                </a:solidFill>
                <a:latin typeface="+mj-lt"/>
              </a:rPr>
              <a:t>Informar sobre la emergencia </a:t>
            </a:r>
          </a:p>
          <a:p>
            <a:pPr marL="682625" lvl="1" indent="-341313" eaLnBrk="1" hangingPunct="1">
              <a:spcBef>
                <a:spcPts val="0"/>
              </a:spcBef>
              <a:spcAft>
                <a:spcPts val="600"/>
              </a:spcAft>
              <a:buFont typeface="Tahoma" panose="020B0604030504040204" pitchFamily="34" charset="0"/>
              <a:buChar char="−"/>
              <a:defRPr/>
            </a:pPr>
            <a:r>
              <a:rPr lang="es-ES_tradnl" altLang="en-US" dirty="0">
                <a:solidFill>
                  <a:srgbClr val="3D3D3D"/>
                </a:solidFill>
                <a:latin typeface="+mj-lt"/>
              </a:rPr>
              <a:t>Monitorizar la evacuación </a:t>
            </a:r>
          </a:p>
          <a:p>
            <a:pPr marL="682625" lvl="1" indent="-341313" eaLnBrk="1" hangingPunct="1">
              <a:spcBef>
                <a:spcPts val="0"/>
              </a:spcBef>
              <a:spcAft>
                <a:spcPts val="600"/>
              </a:spcAft>
              <a:buFont typeface="Tahoma" panose="020B0604030504040204" pitchFamily="34" charset="0"/>
              <a:buChar char="−"/>
              <a:defRPr/>
            </a:pPr>
            <a:r>
              <a:rPr lang="es-ES_tradnl" altLang="en-US" dirty="0">
                <a:solidFill>
                  <a:srgbClr val="3D3D3D"/>
                </a:solidFill>
                <a:latin typeface="+mj-lt"/>
              </a:rPr>
              <a:t>Realizar el rescate, los deberes médicos o las tareas de operación de la planta críticas </a:t>
            </a:r>
          </a:p>
          <a:p>
            <a:pPr marL="682625" lvl="1" indent="-341313" eaLnBrk="1" hangingPunct="1">
              <a:spcBef>
                <a:spcPts val="0"/>
              </a:spcBef>
              <a:spcAft>
                <a:spcPts val="600"/>
              </a:spcAft>
              <a:buFont typeface="Tahoma" panose="020B0604030504040204" pitchFamily="34" charset="0"/>
              <a:buChar char="−"/>
              <a:defRPr/>
            </a:pPr>
            <a:r>
              <a:rPr lang="es-ES_tradnl" altLang="en-US" dirty="0">
                <a:solidFill>
                  <a:srgbClr val="3D3D3D"/>
                </a:solidFill>
                <a:latin typeface="+mj-lt"/>
              </a:rPr>
              <a:t>Determinar los períodos de cierre </a:t>
            </a:r>
          </a:p>
          <a:p>
            <a:pPr marL="682625" lvl="1" indent="-341313" eaLnBrk="1" hangingPunct="1">
              <a:spcBef>
                <a:spcPts val="0"/>
              </a:spcBef>
              <a:spcAft>
                <a:spcPts val="600"/>
              </a:spcAft>
              <a:buFont typeface="Tahoma" panose="020B0604030504040204" pitchFamily="34" charset="0"/>
              <a:buChar char="−"/>
              <a:defRPr/>
            </a:pPr>
            <a:r>
              <a:rPr lang="es-ES_tradnl" altLang="en-US" dirty="0">
                <a:solidFill>
                  <a:srgbClr val="3D3D3D"/>
                </a:solidFill>
                <a:latin typeface="+mj-lt"/>
              </a:rPr>
              <a:t>Contactar con los servicios públicos </a:t>
            </a:r>
          </a:p>
          <a:p>
            <a:pPr marL="682625" lvl="1" indent="-341313" eaLnBrk="1" hangingPunct="1">
              <a:spcBef>
                <a:spcPts val="0"/>
              </a:spcBef>
              <a:spcAft>
                <a:spcPts val="1200"/>
              </a:spcAft>
              <a:buFont typeface="Tahoma" panose="020B0604030504040204" pitchFamily="34" charset="0"/>
              <a:buChar char="−"/>
              <a:defRPr/>
            </a:pPr>
            <a:r>
              <a:rPr lang="es-ES_tradnl" altLang="en-US" dirty="0">
                <a:solidFill>
                  <a:srgbClr val="3D3D3D"/>
                </a:solidFill>
                <a:latin typeface="+mj-lt"/>
              </a:rPr>
              <a:t>Abordar la limpieza de los derrames químicos </a:t>
            </a:r>
          </a:p>
          <a:p>
            <a:pPr marL="341313" indent="-341313" eaLnBrk="1" hangingPunct="1">
              <a:spcBef>
                <a:spcPts val="0"/>
              </a:spcBef>
              <a:spcAft>
                <a:spcPts val="1600"/>
              </a:spcAft>
              <a:buFont typeface="Symbol" panose="05050102010706020507" pitchFamily="18" charset="2"/>
              <a:buChar char="·"/>
              <a:defRPr/>
            </a:pPr>
            <a:r>
              <a:rPr lang="es-ES_tradnl" altLang="en-US" dirty="0">
                <a:solidFill>
                  <a:srgbClr val="3D3D3D"/>
                </a:solidFill>
                <a:latin typeface="+mj-lt"/>
              </a:rPr>
              <a:t>Atender las expectativas de cada empleado.</a:t>
            </a:r>
          </a:p>
        </p:txBody>
      </p:sp>
      <p:sp>
        <p:nvSpPr>
          <p:cNvPr id="5" name="Rectangle 4"/>
          <p:cNvSpPr/>
          <p:nvPr/>
        </p:nvSpPr>
        <p:spPr>
          <a:xfrm>
            <a:off x="6340475" y="1461640"/>
            <a:ext cx="3443288" cy="1033909"/>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txBox="1">
            <a:spLocks/>
          </p:cNvSpPr>
          <p:nvPr/>
        </p:nvSpPr>
        <p:spPr>
          <a:xfrm rot="781729">
            <a:off x="6466941" y="1432398"/>
            <a:ext cx="532605" cy="1016196"/>
          </a:xfrm>
          <a:prstGeom prst="rect">
            <a:avLst/>
          </a:prstGeom>
          <a:effectLst/>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r>
              <a:rPr lang="en-US" sz="6000" kern="0">
                <a:ln>
                  <a:solidFill>
                    <a:srgbClr val="E65F25"/>
                  </a:solidFill>
                </a:ln>
                <a:solidFill>
                  <a:schemeClr val="bg1"/>
                </a:solidFill>
                <a:latin typeface="Calibri" panose="020F0502020204030204" pitchFamily="34" charset="0"/>
              </a:rPr>
              <a:t>*</a:t>
            </a:r>
            <a:endParaRPr lang="en-US" sz="6000" kern="0" dirty="0">
              <a:ln>
                <a:solidFill>
                  <a:srgbClr val="E65F25"/>
                </a:solidFill>
              </a:ln>
              <a:solidFill>
                <a:schemeClr val="bg1"/>
              </a:solidFill>
              <a:latin typeface="Calibri" panose="020F0502020204030204" pitchFamily="34" charset="0"/>
            </a:endParaRPr>
          </a:p>
        </p:txBody>
      </p:sp>
      <p:sp>
        <p:nvSpPr>
          <p:cNvPr id="7" name="Rectangle 1"/>
          <p:cNvSpPr>
            <a:spLocks noChangeArrowheads="1"/>
          </p:cNvSpPr>
          <p:nvPr/>
        </p:nvSpPr>
        <p:spPr bwMode="auto">
          <a:xfrm>
            <a:off x="7025481" y="1614041"/>
            <a:ext cx="243919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Aft>
                <a:spcPts val="1600"/>
              </a:spcAft>
            </a:pPr>
            <a:r>
              <a:rPr lang="es-ES" altLang="en-US" sz="1300" i="1" dirty="0">
                <a:solidFill>
                  <a:srgbClr val="3D3D3D"/>
                </a:solidFill>
                <a:latin typeface="+mj-lt"/>
                <a:ea typeface="Open Sans" panose="020B0606030504020204" pitchFamily="34" charset="0"/>
                <a:cs typeface="Open Sans" panose="020B0606030504020204" pitchFamily="34" charset="0"/>
              </a:rPr>
              <a:t>Documente la capacitación y las responsabilidades adicionales.</a:t>
            </a:r>
          </a:p>
        </p:txBody>
      </p:sp>
      <p:sp>
        <p:nvSpPr>
          <p:cNvPr id="8" name="Rectangle 7"/>
          <p:cNvSpPr/>
          <p:nvPr/>
        </p:nvSpPr>
        <p:spPr>
          <a:xfrm>
            <a:off x="315119" y="164812"/>
            <a:ext cx="3373079"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 </a:t>
            </a:r>
            <a:r>
              <a:rPr lang="en-US" altLang="en-US" sz="1000" kern="0">
                <a:solidFill>
                  <a:srgbClr val="FA834E"/>
                </a:solidFill>
                <a:latin typeface="+mj-lt"/>
                <a:ea typeface="Open Sans" panose="020B0606030504020204" pitchFamily="34" charset="0"/>
                <a:cs typeface="Open Sans" panose="020B0606030504020204" pitchFamily="34" charset="0"/>
              </a:rPr>
              <a:t>    Desarrollar un plan   </a:t>
            </a:r>
            <a:endParaRPr lang="en-US" altLang="en-US" sz="1000" b="0" kern="0" dirty="0">
              <a:solidFill>
                <a:srgbClr val="FA834E"/>
              </a:solidFill>
              <a:latin typeface="+mj-lt"/>
              <a:ea typeface="Open Sans" panose="020B0606030504020204" pitchFamily="34" charset="0"/>
              <a:cs typeface="Open Sans" panose="020B0606030504020204" pitchFamily="34" charset="0"/>
            </a:endParaRPr>
          </a:p>
        </p:txBody>
      </p:sp>
    </p:spTree>
  </p:cSld>
  <p:clrMapOvr>
    <a:masterClrMapping/>
  </p:clrMapOvr>
  <p:transition spd="med">
    <p:fade/>
  </p:transition>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spcBef>
            <a:spcPct val="0"/>
          </a:spcBef>
          <a:spcAft>
            <a:spcPts val="1800"/>
          </a:spcAft>
          <a:buFont typeface="Tahoma" panose="020B0604030504040204" pitchFamily="34" charset="0"/>
          <a:buAutoNum type="arabicPeriod"/>
          <a:defRPr sz="1300" kern="0" smtClean="0">
            <a:solidFill>
              <a:srgbClr val="3D3D3D"/>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Emergency Action Plan - Spanish - 6LS</Template>
  <TotalTime>359</TotalTime>
  <Words>4009</Words>
  <Application>Microsoft Macintosh PowerPoint</Application>
  <PresentationFormat>Custom</PresentationFormat>
  <Paragraphs>626</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Open Sans</vt:lpstr>
      <vt:lpstr>Open Sans Condensed</vt:lpstr>
      <vt:lpstr>Symbol</vt:lpstr>
      <vt:lpstr>Tahoma</vt:lpstr>
      <vt:lpstr>1_Default Design</vt:lpstr>
      <vt:lpstr>Plan de acción para emergencias</vt:lpstr>
      <vt:lpstr>PowerPoint Presentation</vt:lpstr>
      <vt:lpstr>Objetivos de aprendizaje</vt:lpstr>
      <vt:lpstr>Esquema del curso</vt:lpstr>
      <vt:lpstr>Desarrollar un plan</vt:lpstr>
      <vt:lpstr>Definición</vt:lpstr>
      <vt:lpstr>Definición del alcance</vt:lpstr>
      <vt:lpstr>Evaluar los peligros y los riesgos</vt:lpstr>
      <vt:lpstr>Asignar la responsabilidad</vt:lpstr>
      <vt:lpstr>Resumir los procedimientos</vt:lpstr>
      <vt:lpstr>Mapas de evacuación</vt:lpstr>
      <vt:lpstr>Capacitación</vt:lpstr>
      <vt:lpstr>Emergencias de incendios y médicas</vt:lpstr>
      <vt:lpstr>Emergencias de fuego </vt:lpstr>
      <vt:lpstr>Después de ser notificado</vt:lpstr>
      <vt:lpstr>Vigilantes del área de trabajo</vt:lpstr>
      <vt:lpstr>Otro personal designado</vt:lpstr>
      <vt:lpstr>Extinción de incendios</vt:lpstr>
      <vt:lpstr>Emergencias médicas</vt:lpstr>
      <vt:lpstr>Fallo eléctrico prolongado</vt:lpstr>
      <vt:lpstr>Medidas de precaución</vt:lpstr>
      <vt:lpstr>Cuando vuelve la energía</vt:lpstr>
      <vt:lpstr>Derrames químicos </vt:lpstr>
      <vt:lpstr>Procedimientos para un derrame químico grande</vt:lpstr>
      <vt:lpstr>Procedimientos para un derrame químico pequeño</vt:lpstr>
      <vt:lpstr>Amenazas de bomba por teléfono</vt:lpstr>
      <vt:lpstr>Manejo de una amenaza de bomba por teléfono</vt:lpstr>
      <vt:lpstr>Al final de la llamada</vt:lpstr>
      <vt:lpstr>Tiempo severo y desastres naturales</vt:lpstr>
      <vt:lpstr>Tornados</vt:lpstr>
      <vt:lpstr>Terremotos</vt:lpstr>
      <vt:lpstr>Inundación o tsunami</vt:lpstr>
      <vt:lpstr>Huracánes</vt:lpstr>
      <vt:lpstr>Huracánes</vt:lpstr>
      <vt:lpstr>Nevascas</vt:lpstr>
      <vt:lpstr>Varado en un vehículo</vt:lpstr>
      <vt:lpstr>Resumen</vt:lpstr>
    </vt:vector>
  </TitlesOfParts>
  <Company>LTC Alliance,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de acción para emergencias</dc:title>
  <dc:creator>Kelsey Rzepecki</dc:creator>
  <cp:lastModifiedBy>Rick Noss</cp:lastModifiedBy>
  <cp:revision>22</cp:revision>
  <dcterms:created xsi:type="dcterms:W3CDTF">2016-05-25T17:52:01Z</dcterms:created>
  <dcterms:modified xsi:type="dcterms:W3CDTF">2019-08-21T14:33:43Z</dcterms:modified>
</cp:coreProperties>
</file>